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5"/>
  </p:handoutMasterIdLst>
  <p:sldIdLst>
    <p:sldId id="270" r:id="rId2"/>
    <p:sldId id="256" r:id="rId3"/>
    <p:sldId id="257" r:id="rId4"/>
    <p:sldId id="258" r:id="rId5"/>
    <p:sldId id="261" r:id="rId6"/>
    <p:sldId id="282" r:id="rId7"/>
    <p:sldId id="283" r:id="rId8"/>
    <p:sldId id="284" r:id="rId9"/>
    <p:sldId id="264" r:id="rId10"/>
    <p:sldId id="269" r:id="rId11"/>
    <p:sldId id="265" r:id="rId12"/>
    <p:sldId id="266" r:id="rId13"/>
    <p:sldId id="267" r:id="rId14"/>
    <p:sldId id="276" r:id="rId15"/>
    <p:sldId id="271" r:id="rId16"/>
    <p:sldId id="274" r:id="rId17"/>
    <p:sldId id="272" r:id="rId18"/>
    <p:sldId id="285" r:id="rId19"/>
    <p:sldId id="286" r:id="rId20"/>
    <p:sldId id="289" r:id="rId21"/>
    <p:sldId id="287" r:id="rId22"/>
    <p:sldId id="288" r:id="rId23"/>
    <p:sldId id="290" r:id="rId24"/>
    <p:sldId id="291" r:id="rId25"/>
    <p:sldId id="292" r:id="rId26"/>
    <p:sldId id="293" r:id="rId27"/>
    <p:sldId id="294" r:id="rId28"/>
    <p:sldId id="295" r:id="rId29"/>
    <p:sldId id="300" r:id="rId30"/>
    <p:sldId id="297" r:id="rId31"/>
    <p:sldId id="299" r:id="rId32"/>
    <p:sldId id="298" r:id="rId33"/>
    <p:sldId id="301" r:id="rId34"/>
  </p:sldIdLst>
  <p:sldSz cx="9144000" cy="6858000" type="screen4x3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C89E60"/>
    <a:srgbClr val="996633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110" y="-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2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95CA2-4647-4336-9EAB-07F9F8CE8ED8}" type="datetimeFigureOut">
              <a:rPr lang="de-CH" smtClean="0"/>
              <a:t>25.04.2013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481A46-B874-4661-B2AD-DBA2C08C51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84182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C2FB-1648-4B2F-9931-0E0845B127A8}" type="datetimeFigureOut">
              <a:rPr lang="de-CH" smtClean="0"/>
              <a:t>25.04.2013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5503-73BA-4AB3-84A0-3B1462B845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9211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C2FB-1648-4B2F-9931-0E0845B127A8}" type="datetimeFigureOut">
              <a:rPr lang="de-CH" smtClean="0"/>
              <a:t>25.04.2013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5503-73BA-4AB3-84A0-3B1462B845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8306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C2FB-1648-4B2F-9931-0E0845B127A8}" type="datetimeFigureOut">
              <a:rPr lang="de-CH" smtClean="0"/>
              <a:t>25.04.2013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5503-73BA-4AB3-84A0-3B1462B845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9723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C2FB-1648-4B2F-9931-0E0845B127A8}" type="datetimeFigureOut">
              <a:rPr lang="de-CH" smtClean="0"/>
              <a:t>25.04.2013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5503-73BA-4AB3-84A0-3B1462B845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0638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C2FB-1648-4B2F-9931-0E0845B127A8}" type="datetimeFigureOut">
              <a:rPr lang="de-CH" smtClean="0"/>
              <a:t>25.04.2013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5503-73BA-4AB3-84A0-3B1462B845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2102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C2FB-1648-4B2F-9931-0E0845B127A8}" type="datetimeFigureOut">
              <a:rPr lang="de-CH" smtClean="0"/>
              <a:t>25.04.2013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5503-73BA-4AB3-84A0-3B1462B845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7796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C2FB-1648-4B2F-9931-0E0845B127A8}" type="datetimeFigureOut">
              <a:rPr lang="de-CH" smtClean="0"/>
              <a:t>25.04.2013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5503-73BA-4AB3-84A0-3B1462B845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60717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C2FB-1648-4B2F-9931-0E0845B127A8}" type="datetimeFigureOut">
              <a:rPr lang="de-CH" smtClean="0"/>
              <a:t>25.04.2013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5503-73BA-4AB3-84A0-3B1462B845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568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C2FB-1648-4B2F-9931-0E0845B127A8}" type="datetimeFigureOut">
              <a:rPr lang="de-CH" smtClean="0"/>
              <a:t>25.04.2013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5503-73BA-4AB3-84A0-3B1462B845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71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C2FB-1648-4B2F-9931-0E0845B127A8}" type="datetimeFigureOut">
              <a:rPr lang="de-CH" smtClean="0"/>
              <a:t>25.04.2013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5503-73BA-4AB3-84A0-3B1462B845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90601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C2FB-1648-4B2F-9931-0E0845B127A8}" type="datetimeFigureOut">
              <a:rPr lang="de-CH" smtClean="0"/>
              <a:t>25.04.2013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5503-73BA-4AB3-84A0-3B1462B845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4065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DC2FB-1648-4B2F-9931-0E0845B127A8}" type="datetimeFigureOut">
              <a:rPr lang="de-CH" smtClean="0"/>
              <a:t>25.04.2013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15503-73BA-4AB3-84A0-3B1462B845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6620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CH" dirty="0" smtClean="0"/>
              <a:t/>
            </a:r>
            <a:br>
              <a:rPr lang="de-CH" dirty="0" smtClean="0"/>
            </a:br>
            <a:r>
              <a:rPr lang="de-CH" dirty="0" smtClean="0"/>
              <a:t>Das neue Erwachsenenschutzrecht aus Sicht der Angehörigen</a:t>
            </a:r>
            <a:br>
              <a:rPr lang="de-CH" dirty="0" smtClean="0"/>
            </a:b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4077072"/>
            <a:ext cx="6400800" cy="1752600"/>
          </a:xfrm>
        </p:spPr>
        <p:txBody>
          <a:bodyPr>
            <a:normAutofit fontScale="62500" lnSpcReduction="20000"/>
          </a:bodyPr>
          <a:lstStyle/>
          <a:p>
            <a:r>
              <a:rPr lang="de-CH" dirty="0" smtClean="0"/>
              <a:t>Referat für die</a:t>
            </a:r>
          </a:p>
          <a:p>
            <a:r>
              <a:rPr lang="de-CH" sz="4700" dirty="0" smtClean="0">
                <a:solidFill>
                  <a:schemeClr val="tx1"/>
                </a:solidFill>
              </a:rPr>
              <a:t>VASK Aarau</a:t>
            </a:r>
          </a:p>
          <a:p>
            <a:r>
              <a:rPr lang="de-CH" dirty="0" smtClean="0"/>
              <a:t>25. April 2013</a:t>
            </a:r>
          </a:p>
          <a:p>
            <a:r>
              <a:rPr lang="de-CH" dirty="0" err="1" smtClean="0">
                <a:solidFill>
                  <a:schemeClr val="tx1"/>
                </a:solidFill>
              </a:rPr>
              <a:t>lic.iur</a:t>
            </a:r>
            <a:r>
              <a:rPr lang="de-CH" dirty="0" smtClean="0">
                <a:solidFill>
                  <a:schemeClr val="tx1"/>
                </a:solidFill>
              </a:rPr>
              <a:t>. Theres Meierhofer-</a:t>
            </a:r>
            <a:r>
              <a:rPr lang="de-CH" dirty="0" err="1" smtClean="0">
                <a:solidFill>
                  <a:schemeClr val="tx1"/>
                </a:solidFill>
              </a:rPr>
              <a:t>Lauffer</a:t>
            </a:r>
            <a:endParaRPr lang="de-CH" dirty="0" smtClean="0">
              <a:solidFill>
                <a:schemeClr val="tx1"/>
              </a:solidFill>
            </a:endParaRPr>
          </a:p>
          <a:p>
            <a:r>
              <a:rPr lang="de-CH" dirty="0" smtClean="0">
                <a:solidFill>
                  <a:schemeClr val="tx1"/>
                </a:solidFill>
              </a:rPr>
              <a:t>Pia </a:t>
            </a:r>
            <a:r>
              <a:rPr lang="de-CH" dirty="0" err="1" smtClean="0">
                <a:solidFill>
                  <a:schemeClr val="tx1"/>
                </a:solidFill>
              </a:rPr>
              <a:t>Püntener</a:t>
            </a:r>
            <a:endParaRPr lang="de-CH" dirty="0" smtClean="0">
              <a:solidFill>
                <a:schemeClr val="tx1"/>
              </a:solidFill>
            </a:endParaRPr>
          </a:p>
          <a:p>
            <a:endParaRPr lang="de-CH" dirty="0" smtClean="0">
              <a:solidFill>
                <a:schemeClr val="tx1"/>
              </a:solidFill>
            </a:endParaRPr>
          </a:p>
          <a:p>
            <a:endParaRPr lang="de-C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93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752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CH" dirty="0" smtClean="0"/>
              <a:t>Das neue Erwachsenenschutzrecht</a:t>
            </a:r>
            <a:br>
              <a:rPr lang="de-CH" dirty="0" smtClean="0"/>
            </a:br>
            <a:r>
              <a:rPr lang="de-CH" b="1" dirty="0" smtClean="0">
                <a:solidFill>
                  <a:schemeClr val="accent3">
                    <a:lumMod val="50000"/>
                  </a:schemeClr>
                </a:solidFill>
              </a:rPr>
              <a:t>Haltung </a:t>
            </a:r>
            <a:r>
              <a:rPr lang="de-CH" b="1" smtClean="0">
                <a:solidFill>
                  <a:schemeClr val="accent3">
                    <a:lumMod val="50000"/>
                  </a:schemeClr>
                </a:solidFill>
              </a:rPr>
              <a:t>und Sprache</a:t>
            </a:r>
            <a:endParaRPr lang="de-CH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5112568"/>
          </a:xfr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rmAutofit/>
          </a:bodyPr>
          <a:lstStyle/>
          <a:p>
            <a:r>
              <a:rPr lang="de-CH" dirty="0" smtClean="0"/>
              <a:t>Im Zentrum stehen die Selbstbestimmung und der Schutzgedanke </a:t>
            </a:r>
          </a:p>
          <a:p>
            <a:r>
              <a:rPr lang="de-CH" dirty="0" smtClean="0"/>
              <a:t>Keine Öffentlichkeit und keine wertenden Begriffe mehr </a:t>
            </a:r>
            <a:r>
              <a:rPr lang="de-CH" dirty="0" smtClean="0">
                <a:sym typeface="Wingdings"/>
              </a:rPr>
              <a:t> Umdenken in der Gesellschaft</a:t>
            </a:r>
            <a:endParaRPr lang="de-CH" dirty="0" smtClean="0"/>
          </a:p>
          <a:p>
            <a:r>
              <a:rPr lang="de-CH" dirty="0"/>
              <a:t>P</a:t>
            </a:r>
            <a:r>
              <a:rPr lang="de-CH" dirty="0" smtClean="0"/>
              <a:t>sychische Störung wird zum Rechtsbegriff (Normalisierung)</a:t>
            </a:r>
          </a:p>
          <a:p>
            <a:r>
              <a:rPr lang="de-CH" dirty="0" smtClean="0"/>
              <a:t>Beistehen und nicht bevormunden</a:t>
            </a:r>
          </a:p>
          <a:p>
            <a:r>
              <a:rPr lang="de-CH" dirty="0" smtClean="0"/>
              <a:t>Fürsorgerische Unterbringung statt Freiheitsentziehung</a:t>
            </a:r>
          </a:p>
          <a:p>
            <a:endParaRPr lang="de-CH" dirty="0"/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8932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752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CH" dirty="0" smtClean="0"/>
              <a:t>Das neue Erwachsenenschutzrecht</a:t>
            </a:r>
            <a:br>
              <a:rPr lang="de-CH" dirty="0" smtClean="0"/>
            </a:br>
            <a:r>
              <a:rPr lang="de-CH" b="1" dirty="0" smtClean="0">
                <a:solidFill>
                  <a:schemeClr val="accent3">
                    <a:lumMod val="50000"/>
                  </a:schemeClr>
                </a:solidFill>
              </a:rPr>
              <a:t>Selbstbestimmung</a:t>
            </a:r>
            <a:endParaRPr lang="de-CH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5112568"/>
          </a:xfr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rmAutofit/>
          </a:bodyPr>
          <a:lstStyle/>
          <a:p>
            <a:r>
              <a:rPr lang="de-CH" dirty="0" smtClean="0"/>
              <a:t>Garantie auf Achtung der Menschenwürde</a:t>
            </a:r>
          </a:p>
          <a:p>
            <a:r>
              <a:rPr lang="de-CH" dirty="0" smtClean="0"/>
              <a:t>Grundrecht der persönlichen Freiheit</a:t>
            </a:r>
          </a:p>
          <a:p>
            <a:r>
              <a:rPr lang="de-CH" dirty="0" smtClean="0"/>
              <a:t>Selbstbestimmung als Massstab für die Verhältnismässigkeit einer Massnahme</a:t>
            </a:r>
          </a:p>
          <a:p>
            <a:r>
              <a:rPr lang="de-CH" dirty="0" smtClean="0"/>
              <a:t>Recht auf eigene Vorsorge</a:t>
            </a:r>
          </a:p>
          <a:p>
            <a:r>
              <a:rPr lang="de-CH" dirty="0" smtClean="0"/>
              <a:t>Vorsorgevollmacht Art. 360 ff. ZGB</a:t>
            </a:r>
          </a:p>
          <a:p>
            <a:r>
              <a:rPr lang="de-CH" dirty="0" smtClean="0"/>
              <a:t>Patientenverfügung Art. 370 ff. ZGB</a:t>
            </a:r>
          </a:p>
          <a:p>
            <a:r>
              <a:rPr lang="de-CH" dirty="0" smtClean="0"/>
              <a:t>Miteinbezug von Urteilsunfähigen (Behandlungsplan)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3356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752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CH" dirty="0" smtClean="0"/>
              <a:t>Das neue Erwachsenenschutzrecht</a:t>
            </a:r>
            <a:br>
              <a:rPr lang="de-CH" dirty="0" smtClean="0"/>
            </a:br>
            <a:r>
              <a:rPr lang="de-CH" b="1" dirty="0" smtClean="0">
                <a:solidFill>
                  <a:schemeClr val="accent3">
                    <a:lumMod val="50000"/>
                  </a:schemeClr>
                </a:solidFill>
              </a:rPr>
              <a:t>Familiensolidarität</a:t>
            </a:r>
            <a:endParaRPr lang="de-CH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5112568"/>
          </a:xfr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rmAutofit fontScale="92500" lnSpcReduction="10000"/>
          </a:bodyPr>
          <a:lstStyle/>
          <a:p>
            <a:r>
              <a:rPr lang="de-CH" dirty="0" smtClean="0"/>
              <a:t>Rechtswirklichkeit wird Gesetz – bestehende Ressource «Angehörige» wird geschützt und unterstützt</a:t>
            </a:r>
          </a:p>
          <a:p>
            <a:r>
              <a:rPr lang="de-CH" dirty="0" smtClean="0"/>
              <a:t>Familiäre Vertrauenspersonen erhalten gesetzlichen Auftrag (Vorsorgeauftrag, Patientenverfügung, Stellvertretung durch Ehegatten)</a:t>
            </a:r>
          </a:p>
          <a:p>
            <a:r>
              <a:rPr lang="de-CH" dirty="0" smtClean="0"/>
              <a:t>Beauftragte Familienmitglieder erhalten Erleichterungen</a:t>
            </a:r>
          </a:p>
          <a:p>
            <a:r>
              <a:rPr lang="de-CH" dirty="0" smtClean="0"/>
              <a:t>Mitbestimmungsrecht bei medizinischen Behandlungen (gesetzl. Reihenfolge)</a:t>
            </a:r>
          </a:p>
          <a:p>
            <a:pPr marL="0" indent="0">
              <a:buNone/>
            </a:pPr>
            <a:r>
              <a:rPr lang="de-CH" dirty="0"/>
              <a:t> </a:t>
            </a:r>
            <a:r>
              <a:rPr lang="de-CH" dirty="0" smtClean="0"/>
              <a:t>   </a:t>
            </a:r>
            <a:r>
              <a:rPr lang="de-CH" b="1" dirty="0" smtClean="0"/>
              <a:t>Voraussetzung: gelebte Nähe zum Patienten</a:t>
            </a:r>
          </a:p>
          <a:p>
            <a:pPr marL="0" indent="0">
              <a:buNone/>
            </a:pPr>
            <a:endParaRPr lang="de-CH" dirty="0" smtClean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9234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752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CH" dirty="0" smtClean="0"/>
              <a:t>Das neue Erwachsenenschutzrecht</a:t>
            </a:r>
            <a:br>
              <a:rPr lang="de-CH" dirty="0" smtClean="0"/>
            </a:br>
            <a:r>
              <a:rPr lang="de-CH" b="1" dirty="0" smtClean="0">
                <a:solidFill>
                  <a:schemeClr val="accent3">
                    <a:lumMod val="50000"/>
                  </a:schemeClr>
                </a:solidFill>
              </a:rPr>
              <a:t>Beistandschaft - Voraussetzungen</a:t>
            </a:r>
            <a:endParaRPr lang="de-CH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5112568"/>
          </a:xfr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rmAutofit/>
          </a:bodyPr>
          <a:lstStyle/>
          <a:p>
            <a:r>
              <a:rPr lang="de-CH" dirty="0" smtClean="0"/>
              <a:t>Grund für Schutzbedürftigkeit: Geistige Behinderung, psychische Störung, ähnlicher in der Person liegender Schwächezustand, vorübergehende Urteilsunfähigkeit, Abwesenheit</a:t>
            </a:r>
          </a:p>
          <a:p>
            <a:r>
              <a:rPr lang="de-CH" dirty="0" smtClean="0"/>
              <a:t>Auswirkungen: Angelegenheiten können nicht mehr, nur teilweise oder nicht rechtzeitig erledigt werden</a:t>
            </a:r>
          </a:p>
          <a:p>
            <a:r>
              <a:rPr lang="de-CH" dirty="0" smtClean="0"/>
              <a:t>Antrag der betroffenen Person oder Gefährdungsmeldung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9234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752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CH" dirty="0" smtClean="0"/>
              <a:t>Das neue Erwachsenenschutzrecht</a:t>
            </a:r>
            <a:br>
              <a:rPr lang="de-CH" dirty="0" smtClean="0"/>
            </a:br>
            <a:r>
              <a:rPr lang="de-CH" b="1" dirty="0" smtClean="0">
                <a:solidFill>
                  <a:schemeClr val="accent3">
                    <a:lumMod val="50000"/>
                  </a:schemeClr>
                </a:solidFill>
              </a:rPr>
              <a:t>Beistandschaft - Arten</a:t>
            </a:r>
            <a:endParaRPr lang="de-CH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5112568"/>
          </a:xfr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rmAutofit fontScale="92500" lnSpcReduction="10000"/>
          </a:bodyPr>
          <a:lstStyle/>
          <a:p>
            <a:r>
              <a:rPr lang="de-CH" dirty="0" smtClean="0"/>
              <a:t>Punktuelle Beistandschaft Art. 392 ZGB</a:t>
            </a:r>
          </a:p>
          <a:p>
            <a:r>
              <a:rPr lang="de-CH" dirty="0" smtClean="0"/>
              <a:t>Begleitbeistandschaft Art. 393 ZGB</a:t>
            </a:r>
          </a:p>
          <a:p>
            <a:r>
              <a:rPr lang="de-CH" dirty="0" smtClean="0"/>
              <a:t>Vertretungsbeistandschaft Art. 394 f. ZGB (ev. mit Vermögensverwaltung)</a:t>
            </a:r>
          </a:p>
          <a:p>
            <a:r>
              <a:rPr lang="de-CH" dirty="0" smtClean="0"/>
              <a:t>Mitwirkungsbeistandschaft Art. 396 ZGB (Beschränkung der Handlungsfähigkeit)</a:t>
            </a:r>
          </a:p>
          <a:p>
            <a:pPr marL="0" indent="0">
              <a:buNone/>
            </a:pPr>
            <a:r>
              <a:rPr lang="de-CH" dirty="0"/>
              <a:t> </a:t>
            </a:r>
            <a:r>
              <a:rPr lang="de-CH" dirty="0" smtClean="0"/>
              <a:t>   </a:t>
            </a:r>
            <a:r>
              <a:rPr lang="de-CH" dirty="0" smtClean="0">
                <a:sym typeface="Wingdings"/>
              </a:rPr>
              <a:t>Kombination und Umschreibung des Auftrages</a:t>
            </a:r>
            <a:endParaRPr lang="de-CH" dirty="0" smtClean="0"/>
          </a:p>
          <a:p>
            <a:r>
              <a:rPr lang="de-CH" dirty="0" smtClean="0"/>
              <a:t>Umfassende Beistandschaft Art. 398 ZGB bei dauernder Urteilunfähigkeit (Handlungsfähigkeit entfällt) </a:t>
            </a:r>
            <a:r>
              <a:rPr lang="de-CH" dirty="0" smtClean="0">
                <a:sym typeface="Wingdings"/>
              </a:rPr>
              <a:t>Personensorge, Rechtsverkehr, Vermögenssorge</a:t>
            </a:r>
            <a:endParaRPr lang="de-CH" dirty="0" smtClean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0832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752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CH" dirty="0" smtClean="0"/>
              <a:t>Das neue Erwachsenenschutzrecht</a:t>
            </a:r>
            <a:br>
              <a:rPr lang="de-CH" dirty="0" smtClean="0"/>
            </a:br>
            <a:r>
              <a:rPr lang="de-CH" sz="3600" b="1" dirty="0" smtClean="0">
                <a:solidFill>
                  <a:schemeClr val="accent3">
                    <a:lumMod val="50000"/>
                  </a:schemeClr>
                </a:solidFill>
              </a:rPr>
              <a:t>Fürsorgerische Unterbringung Art. 426 ff. ZGB</a:t>
            </a:r>
            <a:endParaRPr lang="de-CH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5112568"/>
          </a:xfr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rmAutofit fontScale="85000" lnSpcReduction="10000"/>
          </a:bodyPr>
          <a:lstStyle/>
          <a:p>
            <a:r>
              <a:rPr lang="de-CH" dirty="0" smtClean="0"/>
              <a:t>Eingriff in die persönliche Freiheit ≠ Strafe</a:t>
            </a:r>
          </a:p>
          <a:p>
            <a:r>
              <a:rPr lang="de-CH" dirty="0" smtClean="0"/>
              <a:t>Voraussetzung: Selbst- und Drittgefährdung, zusätzlich die </a:t>
            </a:r>
            <a:r>
              <a:rPr lang="de-CH" b="1" dirty="0" smtClean="0"/>
              <a:t>Belastung  der Angehörigen</a:t>
            </a:r>
            <a:r>
              <a:rPr lang="de-CH" dirty="0" smtClean="0"/>
              <a:t>, nötiger Schutz kann nicht anders gewährleistet werden</a:t>
            </a:r>
          </a:p>
          <a:p>
            <a:r>
              <a:rPr lang="de-CH" dirty="0" smtClean="0"/>
              <a:t>Massnahme: Unterbringung zur Behandlung oder Betreuung (Sonderfall: Zurückbehaltung freiwillig </a:t>
            </a:r>
            <a:r>
              <a:rPr lang="de-CH" dirty="0" smtClean="0"/>
              <a:t>Eingetretener)</a:t>
            </a:r>
            <a:endParaRPr lang="de-CH" dirty="0" smtClean="0"/>
          </a:p>
          <a:p>
            <a:r>
              <a:rPr lang="de-CH" dirty="0" smtClean="0"/>
              <a:t>Verhältnismässigkeit: Eignung Institution, Entlassungspflicht (Delegation), periodische Evaluation</a:t>
            </a:r>
          </a:p>
          <a:p>
            <a:r>
              <a:rPr lang="de-CH" dirty="0" smtClean="0"/>
              <a:t>Rechtsschutz: Vereinheitlichung Verfahren, klare Kompetenzregelungen, Verfahrensgarantien</a:t>
            </a:r>
          </a:p>
          <a:p>
            <a:r>
              <a:rPr lang="de-CH" b="1" dirty="0" smtClean="0"/>
              <a:t>Vertrauensperson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8321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752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CH" dirty="0" smtClean="0"/>
              <a:t>Das neue Erwachsenenschutzrecht</a:t>
            </a:r>
            <a:br>
              <a:rPr lang="de-CH" dirty="0" smtClean="0"/>
            </a:br>
            <a:r>
              <a:rPr lang="de-CH" sz="4000" b="1" dirty="0" smtClean="0">
                <a:solidFill>
                  <a:schemeClr val="accent3">
                    <a:lumMod val="50000"/>
                  </a:schemeClr>
                </a:solidFill>
              </a:rPr>
              <a:t>Behandlung mit und ohne Zustimmung</a:t>
            </a:r>
            <a:endParaRPr lang="de-CH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5112568"/>
          </a:xfr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rmAutofit lnSpcReduction="10000"/>
          </a:bodyPr>
          <a:lstStyle/>
          <a:p>
            <a:r>
              <a:rPr lang="de-CH" dirty="0" smtClean="0"/>
              <a:t>Behandlungsplan Art. 433 ZGB </a:t>
            </a:r>
          </a:p>
          <a:p>
            <a:r>
              <a:rPr lang="de-CH" dirty="0" smtClean="0"/>
              <a:t>Behandlung ohne Zustimmung Art. 434 ZGB Voraussetzungen: Gefahr, Urteilsunfähigkeit bezüglich Behandlung, keine andere Massnahme steht zur Verfügung </a:t>
            </a:r>
            <a:r>
              <a:rPr lang="de-CH" dirty="0" smtClean="0">
                <a:sym typeface="Wingdings"/>
              </a:rPr>
              <a:t> Rechtschutz!</a:t>
            </a:r>
          </a:p>
          <a:p>
            <a:r>
              <a:rPr lang="de-CH" dirty="0" smtClean="0">
                <a:sym typeface="Wingdings"/>
              </a:rPr>
              <a:t>Behandlung im Notfall Art. 435 ZGB</a:t>
            </a:r>
          </a:p>
          <a:p>
            <a:r>
              <a:rPr lang="de-CH" dirty="0" smtClean="0">
                <a:sym typeface="Wingdings"/>
              </a:rPr>
              <a:t>Berücksichtigung </a:t>
            </a:r>
            <a:r>
              <a:rPr lang="de-CH" b="1" dirty="0" smtClean="0">
                <a:sym typeface="Wingdings"/>
              </a:rPr>
              <a:t>Patientenverfügungen</a:t>
            </a:r>
            <a:r>
              <a:rPr lang="de-CH" dirty="0" smtClean="0">
                <a:sym typeface="Wingdings"/>
              </a:rPr>
              <a:t>?</a:t>
            </a:r>
          </a:p>
          <a:p>
            <a:r>
              <a:rPr lang="de-CH" dirty="0" smtClean="0">
                <a:sym typeface="Wingdings"/>
              </a:rPr>
              <a:t>Austrittgespräch (Rückfallprävention und Notfallplan) Art. 436 ZGB</a:t>
            </a:r>
          </a:p>
          <a:p>
            <a:r>
              <a:rPr lang="de-CH" dirty="0" smtClean="0">
                <a:sym typeface="Wingdings"/>
              </a:rPr>
              <a:t>Nachbetreuung Art. 437 ZGB  Sache der Kantone</a:t>
            </a:r>
            <a:endParaRPr lang="de-CH" dirty="0" smtClean="0"/>
          </a:p>
          <a:p>
            <a:pPr marL="0" indent="0">
              <a:buNone/>
            </a:pPr>
            <a:endParaRPr lang="de-CH" dirty="0" smtClean="0"/>
          </a:p>
          <a:p>
            <a:pPr marL="0" indent="0">
              <a:buNone/>
            </a:pPr>
            <a:endParaRPr lang="de-CH" dirty="0" smtClean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724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752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CH" dirty="0" smtClean="0"/>
              <a:t>Das neue Erwachsenenschutzrecht</a:t>
            </a:r>
            <a:br>
              <a:rPr lang="de-CH" dirty="0" smtClean="0"/>
            </a:br>
            <a:r>
              <a:rPr lang="de-CH" b="1" dirty="0" smtClean="0">
                <a:solidFill>
                  <a:schemeClr val="accent3">
                    <a:lumMod val="50000"/>
                  </a:schemeClr>
                </a:solidFill>
              </a:rPr>
              <a:t>Fachbehörden</a:t>
            </a:r>
            <a:endParaRPr lang="de-CH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5112568"/>
          </a:xfr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rmAutofit/>
          </a:bodyPr>
          <a:lstStyle/>
          <a:p>
            <a:r>
              <a:rPr lang="de-CH" dirty="0" smtClean="0"/>
              <a:t>Professionalisierung (örtliche und personelle Distanz)</a:t>
            </a:r>
          </a:p>
          <a:p>
            <a:r>
              <a:rPr lang="de-CH" dirty="0" smtClean="0"/>
              <a:t>Fachkompetenz (medizinische, therapeutische, soziale und rechtliche Erkenntnisse)</a:t>
            </a:r>
          </a:p>
          <a:p>
            <a:r>
              <a:rPr lang="de-CH" dirty="0" smtClean="0"/>
              <a:t>Kollegialentscheide</a:t>
            </a:r>
          </a:p>
          <a:p>
            <a:r>
              <a:rPr lang="de-CH" dirty="0" smtClean="0"/>
              <a:t>Vereinheitlichung des Verfahrens (Rechtssicherheit, Verfahrensgarantie)</a:t>
            </a:r>
          </a:p>
          <a:p>
            <a:r>
              <a:rPr lang="de-CH" dirty="0" smtClean="0"/>
              <a:t>Übergangsrecht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8321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752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CH" dirty="0" smtClean="0"/>
              <a:t>Gefährdungsmeldung</a:t>
            </a:r>
            <a:br>
              <a:rPr lang="de-CH" dirty="0" smtClean="0"/>
            </a:br>
            <a:r>
              <a:rPr lang="de-CH" b="1" dirty="0" smtClean="0">
                <a:solidFill>
                  <a:srgbClr val="FF0000"/>
                </a:solidFill>
              </a:rPr>
              <a:t>Voraussetzungen</a:t>
            </a:r>
            <a:endParaRPr lang="de-CH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4525963"/>
          </a:xfr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rmAutofit/>
          </a:bodyPr>
          <a:lstStyle/>
          <a:p>
            <a:r>
              <a:rPr lang="de-CH" dirty="0" smtClean="0"/>
              <a:t>Objektive Gefährdung</a:t>
            </a:r>
          </a:p>
          <a:p>
            <a:r>
              <a:rPr lang="de-CH" dirty="0" smtClean="0"/>
              <a:t>Berechtigung: Jede/r</a:t>
            </a:r>
          </a:p>
          <a:p>
            <a:r>
              <a:rPr lang="de-CH" dirty="0" smtClean="0"/>
              <a:t>Pflicht: Behörden, Ämter und </a:t>
            </a:r>
            <a:r>
              <a:rPr lang="de-CH" b="1" dirty="0" smtClean="0"/>
              <a:t>Angehörige!</a:t>
            </a:r>
          </a:p>
          <a:p>
            <a:r>
              <a:rPr lang="de-CH" dirty="0" smtClean="0"/>
              <a:t>Adressat: Erwachsenenschutzbehörde KESB</a:t>
            </a:r>
          </a:p>
          <a:p>
            <a:r>
              <a:rPr lang="de-CH" dirty="0" smtClean="0"/>
              <a:t>Form: Schriftlich</a:t>
            </a:r>
          </a:p>
          <a:p>
            <a:r>
              <a:rPr lang="de-CH" dirty="0" smtClean="0"/>
              <a:t>Verfahren: Abklärung (ev. Notmassnahme), rechtl. Gehör, schriftlicher Entscheid, Beschwerderecht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7655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752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CH" dirty="0" smtClean="0"/>
              <a:t>Gefährdungsmeldung</a:t>
            </a:r>
            <a:br>
              <a:rPr lang="de-CH" dirty="0" smtClean="0"/>
            </a:br>
            <a:r>
              <a:rPr lang="de-CH" b="1" dirty="0" smtClean="0">
                <a:solidFill>
                  <a:srgbClr val="FF0000"/>
                </a:solidFill>
              </a:rPr>
              <a:t>Angaben</a:t>
            </a:r>
            <a:endParaRPr lang="de-CH" b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916832"/>
            <a:ext cx="8928992" cy="4320480"/>
          </a:xfr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rmAutofit fontScale="77500" lnSpcReduction="20000"/>
          </a:bodyPr>
          <a:lstStyle/>
          <a:p>
            <a:endParaRPr lang="de-CH" dirty="0" smtClean="0"/>
          </a:p>
          <a:p>
            <a:r>
              <a:rPr lang="de-CH" dirty="0" smtClean="0"/>
              <a:t>Eigene Personalien, Beziehung zur betroffenen Person</a:t>
            </a:r>
          </a:p>
          <a:p>
            <a:r>
              <a:rPr lang="de-CH" dirty="0" smtClean="0"/>
              <a:t>Personalien und ev. Aufenthaltsort der betroffenen Person</a:t>
            </a:r>
          </a:p>
          <a:p>
            <a:r>
              <a:rPr lang="de-CH" dirty="0" smtClean="0"/>
              <a:t>Sachliche Problemschilderung inkl. Beschreibung der persönlichen und finanziellen Situation der betroffenen Person</a:t>
            </a:r>
          </a:p>
          <a:p>
            <a:r>
              <a:rPr lang="de-CH" dirty="0" smtClean="0"/>
              <a:t>Umfeld, Ansprechpersonen, Arzt, Therapeutin (sofern bekannt)</a:t>
            </a:r>
          </a:p>
          <a:p>
            <a:r>
              <a:rPr lang="de-CH" dirty="0" smtClean="0"/>
              <a:t>Bereits involvierte Stellen, angebotene Hilfe und Angaben, warum bisherige Massnahmen nicht gegriffen haben</a:t>
            </a:r>
          </a:p>
          <a:p>
            <a:r>
              <a:rPr lang="de-CH" dirty="0" smtClean="0"/>
              <a:t>Mitteilung, ob betroffene Person über Meldung informiert und einverstanden ist</a:t>
            </a:r>
          </a:p>
          <a:p>
            <a:r>
              <a:rPr lang="de-CH" dirty="0" smtClean="0"/>
              <a:t>Antrag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5135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1866607" y="1700808"/>
            <a:ext cx="5579416" cy="4061640"/>
            <a:chOff x="1782291" y="1398179"/>
            <a:chExt cx="5579416" cy="4061640"/>
          </a:xfrm>
        </p:grpSpPr>
        <p:sp>
          <p:nvSpPr>
            <p:cNvPr id="3" name="Freihandform 2"/>
            <p:cNvSpPr/>
            <p:nvPr/>
          </p:nvSpPr>
          <p:spPr>
            <a:xfrm>
              <a:off x="3519785" y="1398179"/>
              <a:ext cx="2104429" cy="1052214"/>
            </a:xfrm>
            <a:custGeom>
              <a:avLst/>
              <a:gdLst>
                <a:gd name="connsiteX0" fmla="*/ 0 w 2104429"/>
                <a:gd name="connsiteY0" fmla="*/ 105221 h 1052214"/>
                <a:gd name="connsiteX1" fmla="*/ 105221 w 2104429"/>
                <a:gd name="connsiteY1" fmla="*/ 0 h 1052214"/>
                <a:gd name="connsiteX2" fmla="*/ 1999208 w 2104429"/>
                <a:gd name="connsiteY2" fmla="*/ 0 h 1052214"/>
                <a:gd name="connsiteX3" fmla="*/ 2104429 w 2104429"/>
                <a:gd name="connsiteY3" fmla="*/ 105221 h 1052214"/>
                <a:gd name="connsiteX4" fmla="*/ 2104429 w 2104429"/>
                <a:gd name="connsiteY4" fmla="*/ 946993 h 1052214"/>
                <a:gd name="connsiteX5" fmla="*/ 1999208 w 2104429"/>
                <a:gd name="connsiteY5" fmla="*/ 1052214 h 1052214"/>
                <a:gd name="connsiteX6" fmla="*/ 105221 w 2104429"/>
                <a:gd name="connsiteY6" fmla="*/ 1052214 h 1052214"/>
                <a:gd name="connsiteX7" fmla="*/ 0 w 2104429"/>
                <a:gd name="connsiteY7" fmla="*/ 946993 h 1052214"/>
                <a:gd name="connsiteX8" fmla="*/ 0 w 2104429"/>
                <a:gd name="connsiteY8" fmla="*/ 105221 h 1052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04429" h="1052214">
                  <a:moveTo>
                    <a:pt x="0" y="105221"/>
                  </a:moveTo>
                  <a:cubicBezTo>
                    <a:pt x="0" y="47109"/>
                    <a:pt x="47109" y="0"/>
                    <a:pt x="105221" y="0"/>
                  </a:cubicBezTo>
                  <a:lnTo>
                    <a:pt x="1999208" y="0"/>
                  </a:lnTo>
                  <a:cubicBezTo>
                    <a:pt x="2057320" y="0"/>
                    <a:pt x="2104429" y="47109"/>
                    <a:pt x="2104429" y="105221"/>
                  </a:cubicBezTo>
                  <a:lnTo>
                    <a:pt x="2104429" y="946993"/>
                  </a:lnTo>
                  <a:cubicBezTo>
                    <a:pt x="2104429" y="1005105"/>
                    <a:pt x="2057320" y="1052214"/>
                    <a:pt x="1999208" y="1052214"/>
                  </a:cubicBezTo>
                  <a:lnTo>
                    <a:pt x="105221" y="1052214"/>
                  </a:lnTo>
                  <a:cubicBezTo>
                    <a:pt x="47109" y="1052214"/>
                    <a:pt x="0" y="1005105"/>
                    <a:pt x="0" y="946993"/>
                  </a:cubicBezTo>
                  <a:lnTo>
                    <a:pt x="0" y="10522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778" tIns="91778" rIns="91778" bIns="91778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600" kern="1200" dirty="0" smtClean="0"/>
                <a:t>Kranker Mensch</a:t>
              </a:r>
              <a:endParaRPr lang="de-CH" sz="1600" kern="1200" dirty="0"/>
            </a:p>
          </p:txBody>
        </p:sp>
        <p:sp>
          <p:nvSpPr>
            <p:cNvPr id="5" name="Freihandform 4"/>
            <p:cNvSpPr/>
            <p:nvPr/>
          </p:nvSpPr>
          <p:spPr>
            <a:xfrm rot="3600000">
              <a:off x="4892523" y="3244862"/>
              <a:ext cx="1096445" cy="368275"/>
            </a:xfrm>
            <a:custGeom>
              <a:avLst/>
              <a:gdLst>
                <a:gd name="connsiteX0" fmla="*/ 0 w 1096445"/>
                <a:gd name="connsiteY0" fmla="*/ 184138 h 368275"/>
                <a:gd name="connsiteX1" fmla="*/ 184138 w 1096445"/>
                <a:gd name="connsiteY1" fmla="*/ 0 h 368275"/>
                <a:gd name="connsiteX2" fmla="*/ 184138 w 1096445"/>
                <a:gd name="connsiteY2" fmla="*/ 73655 h 368275"/>
                <a:gd name="connsiteX3" fmla="*/ 912308 w 1096445"/>
                <a:gd name="connsiteY3" fmla="*/ 73655 h 368275"/>
                <a:gd name="connsiteX4" fmla="*/ 912308 w 1096445"/>
                <a:gd name="connsiteY4" fmla="*/ 0 h 368275"/>
                <a:gd name="connsiteX5" fmla="*/ 1096445 w 1096445"/>
                <a:gd name="connsiteY5" fmla="*/ 184138 h 368275"/>
                <a:gd name="connsiteX6" fmla="*/ 912308 w 1096445"/>
                <a:gd name="connsiteY6" fmla="*/ 368275 h 368275"/>
                <a:gd name="connsiteX7" fmla="*/ 912308 w 1096445"/>
                <a:gd name="connsiteY7" fmla="*/ 294620 h 368275"/>
                <a:gd name="connsiteX8" fmla="*/ 184138 w 1096445"/>
                <a:gd name="connsiteY8" fmla="*/ 294620 h 368275"/>
                <a:gd name="connsiteX9" fmla="*/ 184138 w 1096445"/>
                <a:gd name="connsiteY9" fmla="*/ 368275 h 368275"/>
                <a:gd name="connsiteX10" fmla="*/ 0 w 1096445"/>
                <a:gd name="connsiteY10" fmla="*/ 184138 h 368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6445" h="368275">
                  <a:moveTo>
                    <a:pt x="0" y="184138"/>
                  </a:moveTo>
                  <a:lnTo>
                    <a:pt x="184138" y="0"/>
                  </a:lnTo>
                  <a:lnTo>
                    <a:pt x="184138" y="73655"/>
                  </a:lnTo>
                  <a:lnTo>
                    <a:pt x="912308" y="73655"/>
                  </a:lnTo>
                  <a:lnTo>
                    <a:pt x="912308" y="0"/>
                  </a:lnTo>
                  <a:lnTo>
                    <a:pt x="1096445" y="184138"/>
                  </a:lnTo>
                  <a:lnTo>
                    <a:pt x="912308" y="368275"/>
                  </a:lnTo>
                  <a:lnTo>
                    <a:pt x="912308" y="294620"/>
                  </a:lnTo>
                  <a:lnTo>
                    <a:pt x="184138" y="294620"/>
                  </a:lnTo>
                  <a:lnTo>
                    <a:pt x="184138" y="368275"/>
                  </a:lnTo>
                  <a:lnTo>
                    <a:pt x="0" y="184138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0482" tIns="73653" rIns="110482" bIns="73656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CH" sz="1300" kern="1200"/>
            </a:p>
          </p:txBody>
        </p:sp>
        <p:sp>
          <p:nvSpPr>
            <p:cNvPr id="6" name="Freihandform 5"/>
            <p:cNvSpPr/>
            <p:nvPr/>
          </p:nvSpPr>
          <p:spPr>
            <a:xfrm>
              <a:off x="5257278" y="4407605"/>
              <a:ext cx="2104429" cy="1052214"/>
            </a:xfrm>
            <a:custGeom>
              <a:avLst/>
              <a:gdLst>
                <a:gd name="connsiteX0" fmla="*/ 0 w 2104429"/>
                <a:gd name="connsiteY0" fmla="*/ 105221 h 1052214"/>
                <a:gd name="connsiteX1" fmla="*/ 105221 w 2104429"/>
                <a:gd name="connsiteY1" fmla="*/ 0 h 1052214"/>
                <a:gd name="connsiteX2" fmla="*/ 1999208 w 2104429"/>
                <a:gd name="connsiteY2" fmla="*/ 0 h 1052214"/>
                <a:gd name="connsiteX3" fmla="*/ 2104429 w 2104429"/>
                <a:gd name="connsiteY3" fmla="*/ 105221 h 1052214"/>
                <a:gd name="connsiteX4" fmla="*/ 2104429 w 2104429"/>
                <a:gd name="connsiteY4" fmla="*/ 946993 h 1052214"/>
                <a:gd name="connsiteX5" fmla="*/ 1999208 w 2104429"/>
                <a:gd name="connsiteY5" fmla="*/ 1052214 h 1052214"/>
                <a:gd name="connsiteX6" fmla="*/ 105221 w 2104429"/>
                <a:gd name="connsiteY6" fmla="*/ 1052214 h 1052214"/>
                <a:gd name="connsiteX7" fmla="*/ 0 w 2104429"/>
                <a:gd name="connsiteY7" fmla="*/ 946993 h 1052214"/>
                <a:gd name="connsiteX8" fmla="*/ 0 w 2104429"/>
                <a:gd name="connsiteY8" fmla="*/ 105221 h 1052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04429" h="1052214">
                  <a:moveTo>
                    <a:pt x="0" y="105221"/>
                  </a:moveTo>
                  <a:cubicBezTo>
                    <a:pt x="0" y="47109"/>
                    <a:pt x="47109" y="0"/>
                    <a:pt x="105221" y="0"/>
                  </a:cubicBezTo>
                  <a:lnTo>
                    <a:pt x="1999208" y="0"/>
                  </a:lnTo>
                  <a:cubicBezTo>
                    <a:pt x="2057320" y="0"/>
                    <a:pt x="2104429" y="47109"/>
                    <a:pt x="2104429" y="105221"/>
                  </a:cubicBezTo>
                  <a:lnTo>
                    <a:pt x="2104429" y="946993"/>
                  </a:lnTo>
                  <a:cubicBezTo>
                    <a:pt x="2104429" y="1005105"/>
                    <a:pt x="2057320" y="1052214"/>
                    <a:pt x="1999208" y="1052214"/>
                  </a:cubicBezTo>
                  <a:lnTo>
                    <a:pt x="105221" y="1052214"/>
                  </a:lnTo>
                  <a:cubicBezTo>
                    <a:pt x="47109" y="1052214"/>
                    <a:pt x="0" y="1005105"/>
                    <a:pt x="0" y="946993"/>
                  </a:cubicBezTo>
                  <a:lnTo>
                    <a:pt x="0" y="10522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2340759"/>
                <a:satOff val="-2919"/>
                <a:lumOff val="686"/>
                <a:alphaOff val="0"/>
              </a:schemeClr>
            </a:fillRef>
            <a:effectRef idx="0">
              <a:schemeClr val="accent2">
                <a:hueOff val="2340759"/>
                <a:satOff val="-2919"/>
                <a:lumOff val="68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778" tIns="91778" rIns="91778" bIns="91778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600" kern="1200" dirty="0" smtClean="0"/>
                <a:t>Ärztinnen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600" kern="1200" dirty="0" smtClean="0"/>
                <a:t>Therapeuten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600" kern="1200" dirty="0" smtClean="0"/>
                <a:t>Institution</a:t>
              </a:r>
              <a:endParaRPr lang="de-CH" sz="1600" kern="1200" dirty="0"/>
            </a:p>
          </p:txBody>
        </p:sp>
        <p:sp>
          <p:nvSpPr>
            <p:cNvPr id="7" name="Freihandform 6"/>
            <p:cNvSpPr/>
            <p:nvPr/>
          </p:nvSpPr>
          <p:spPr>
            <a:xfrm rot="21600000">
              <a:off x="4023777" y="4749574"/>
              <a:ext cx="1096446" cy="368276"/>
            </a:xfrm>
            <a:custGeom>
              <a:avLst/>
              <a:gdLst>
                <a:gd name="connsiteX0" fmla="*/ 0 w 1096445"/>
                <a:gd name="connsiteY0" fmla="*/ 184138 h 368275"/>
                <a:gd name="connsiteX1" fmla="*/ 184138 w 1096445"/>
                <a:gd name="connsiteY1" fmla="*/ 0 h 368275"/>
                <a:gd name="connsiteX2" fmla="*/ 184138 w 1096445"/>
                <a:gd name="connsiteY2" fmla="*/ 73655 h 368275"/>
                <a:gd name="connsiteX3" fmla="*/ 912308 w 1096445"/>
                <a:gd name="connsiteY3" fmla="*/ 73655 h 368275"/>
                <a:gd name="connsiteX4" fmla="*/ 912308 w 1096445"/>
                <a:gd name="connsiteY4" fmla="*/ 0 h 368275"/>
                <a:gd name="connsiteX5" fmla="*/ 1096445 w 1096445"/>
                <a:gd name="connsiteY5" fmla="*/ 184138 h 368275"/>
                <a:gd name="connsiteX6" fmla="*/ 912308 w 1096445"/>
                <a:gd name="connsiteY6" fmla="*/ 368275 h 368275"/>
                <a:gd name="connsiteX7" fmla="*/ 912308 w 1096445"/>
                <a:gd name="connsiteY7" fmla="*/ 294620 h 368275"/>
                <a:gd name="connsiteX8" fmla="*/ 184138 w 1096445"/>
                <a:gd name="connsiteY8" fmla="*/ 294620 h 368275"/>
                <a:gd name="connsiteX9" fmla="*/ 184138 w 1096445"/>
                <a:gd name="connsiteY9" fmla="*/ 368275 h 368275"/>
                <a:gd name="connsiteX10" fmla="*/ 0 w 1096445"/>
                <a:gd name="connsiteY10" fmla="*/ 184138 h 368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6445" h="368275">
                  <a:moveTo>
                    <a:pt x="1096445" y="184137"/>
                  </a:moveTo>
                  <a:lnTo>
                    <a:pt x="912307" y="368274"/>
                  </a:lnTo>
                  <a:lnTo>
                    <a:pt x="912307" y="294619"/>
                  </a:lnTo>
                  <a:lnTo>
                    <a:pt x="184137" y="294619"/>
                  </a:lnTo>
                  <a:lnTo>
                    <a:pt x="184137" y="368274"/>
                  </a:lnTo>
                  <a:lnTo>
                    <a:pt x="0" y="184137"/>
                  </a:lnTo>
                  <a:lnTo>
                    <a:pt x="184137" y="1"/>
                  </a:lnTo>
                  <a:lnTo>
                    <a:pt x="184137" y="73656"/>
                  </a:lnTo>
                  <a:lnTo>
                    <a:pt x="912307" y="73656"/>
                  </a:lnTo>
                  <a:lnTo>
                    <a:pt x="912307" y="1"/>
                  </a:lnTo>
                  <a:lnTo>
                    <a:pt x="1096445" y="18413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2340759"/>
                <a:satOff val="-2919"/>
                <a:lumOff val="68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0482" tIns="73656" rIns="110484" bIns="736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CH" sz="1300" kern="1200"/>
            </a:p>
          </p:txBody>
        </p:sp>
        <p:sp>
          <p:nvSpPr>
            <p:cNvPr id="8" name="Freihandform 7"/>
            <p:cNvSpPr/>
            <p:nvPr/>
          </p:nvSpPr>
          <p:spPr>
            <a:xfrm>
              <a:off x="1782291" y="4407605"/>
              <a:ext cx="2104429" cy="1052214"/>
            </a:xfrm>
            <a:custGeom>
              <a:avLst/>
              <a:gdLst>
                <a:gd name="connsiteX0" fmla="*/ 0 w 2104429"/>
                <a:gd name="connsiteY0" fmla="*/ 105221 h 1052214"/>
                <a:gd name="connsiteX1" fmla="*/ 105221 w 2104429"/>
                <a:gd name="connsiteY1" fmla="*/ 0 h 1052214"/>
                <a:gd name="connsiteX2" fmla="*/ 1999208 w 2104429"/>
                <a:gd name="connsiteY2" fmla="*/ 0 h 1052214"/>
                <a:gd name="connsiteX3" fmla="*/ 2104429 w 2104429"/>
                <a:gd name="connsiteY3" fmla="*/ 105221 h 1052214"/>
                <a:gd name="connsiteX4" fmla="*/ 2104429 w 2104429"/>
                <a:gd name="connsiteY4" fmla="*/ 946993 h 1052214"/>
                <a:gd name="connsiteX5" fmla="*/ 1999208 w 2104429"/>
                <a:gd name="connsiteY5" fmla="*/ 1052214 h 1052214"/>
                <a:gd name="connsiteX6" fmla="*/ 105221 w 2104429"/>
                <a:gd name="connsiteY6" fmla="*/ 1052214 h 1052214"/>
                <a:gd name="connsiteX7" fmla="*/ 0 w 2104429"/>
                <a:gd name="connsiteY7" fmla="*/ 946993 h 1052214"/>
                <a:gd name="connsiteX8" fmla="*/ 0 w 2104429"/>
                <a:gd name="connsiteY8" fmla="*/ 105221 h 1052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04429" h="1052214">
                  <a:moveTo>
                    <a:pt x="0" y="105221"/>
                  </a:moveTo>
                  <a:cubicBezTo>
                    <a:pt x="0" y="47109"/>
                    <a:pt x="47109" y="0"/>
                    <a:pt x="105221" y="0"/>
                  </a:cubicBezTo>
                  <a:lnTo>
                    <a:pt x="1999208" y="0"/>
                  </a:lnTo>
                  <a:cubicBezTo>
                    <a:pt x="2057320" y="0"/>
                    <a:pt x="2104429" y="47109"/>
                    <a:pt x="2104429" y="105221"/>
                  </a:cubicBezTo>
                  <a:lnTo>
                    <a:pt x="2104429" y="946993"/>
                  </a:lnTo>
                  <a:cubicBezTo>
                    <a:pt x="2104429" y="1005105"/>
                    <a:pt x="2057320" y="1052214"/>
                    <a:pt x="1999208" y="1052214"/>
                  </a:cubicBezTo>
                  <a:lnTo>
                    <a:pt x="105221" y="1052214"/>
                  </a:lnTo>
                  <a:cubicBezTo>
                    <a:pt x="47109" y="1052214"/>
                    <a:pt x="0" y="1005105"/>
                    <a:pt x="0" y="946993"/>
                  </a:cubicBezTo>
                  <a:lnTo>
                    <a:pt x="0" y="105221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778" tIns="91778" rIns="91778" bIns="91778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600" kern="1200" dirty="0" smtClean="0"/>
                <a:t>Angehörige</a:t>
              </a:r>
              <a:endParaRPr lang="de-CH" sz="1600" kern="1200" dirty="0"/>
            </a:p>
          </p:txBody>
        </p:sp>
        <p:sp>
          <p:nvSpPr>
            <p:cNvPr id="9" name="Freihandform 8"/>
            <p:cNvSpPr/>
            <p:nvPr/>
          </p:nvSpPr>
          <p:spPr>
            <a:xfrm rot="18000000">
              <a:off x="3155030" y="3244862"/>
              <a:ext cx="1096445" cy="368275"/>
            </a:xfrm>
            <a:custGeom>
              <a:avLst/>
              <a:gdLst>
                <a:gd name="connsiteX0" fmla="*/ 0 w 1096445"/>
                <a:gd name="connsiteY0" fmla="*/ 184138 h 368275"/>
                <a:gd name="connsiteX1" fmla="*/ 184138 w 1096445"/>
                <a:gd name="connsiteY1" fmla="*/ 0 h 368275"/>
                <a:gd name="connsiteX2" fmla="*/ 184138 w 1096445"/>
                <a:gd name="connsiteY2" fmla="*/ 73655 h 368275"/>
                <a:gd name="connsiteX3" fmla="*/ 912308 w 1096445"/>
                <a:gd name="connsiteY3" fmla="*/ 73655 h 368275"/>
                <a:gd name="connsiteX4" fmla="*/ 912308 w 1096445"/>
                <a:gd name="connsiteY4" fmla="*/ 0 h 368275"/>
                <a:gd name="connsiteX5" fmla="*/ 1096445 w 1096445"/>
                <a:gd name="connsiteY5" fmla="*/ 184138 h 368275"/>
                <a:gd name="connsiteX6" fmla="*/ 912308 w 1096445"/>
                <a:gd name="connsiteY6" fmla="*/ 368275 h 368275"/>
                <a:gd name="connsiteX7" fmla="*/ 912308 w 1096445"/>
                <a:gd name="connsiteY7" fmla="*/ 294620 h 368275"/>
                <a:gd name="connsiteX8" fmla="*/ 184138 w 1096445"/>
                <a:gd name="connsiteY8" fmla="*/ 294620 h 368275"/>
                <a:gd name="connsiteX9" fmla="*/ 184138 w 1096445"/>
                <a:gd name="connsiteY9" fmla="*/ 368275 h 368275"/>
                <a:gd name="connsiteX10" fmla="*/ 0 w 1096445"/>
                <a:gd name="connsiteY10" fmla="*/ 184138 h 368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6445" h="368275">
                  <a:moveTo>
                    <a:pt x="0" y="184138"/>
                  </a:moveTo>
                  <a:lnTo>
                    <a:pt x="184138" y="0"/>
                  </a:lnTo>
                  <a:lnTo>
                    <a:pt x="184138" y="73655"/>
                  </a:lnTo>
                  <a:lnTo>
                    <a:pt x="912308" y="73655"/>
                  </a:lnTo>
                  <a:lnTo>
                    <a:pt x="912308" y="0"/>
                  </a:lnTo>
                  <a:lnTo>
                    <a:pt x="1096445" y="184138"/>
                  </a:lnTo>
                  <a:lnTo>
                    <a:pt x="912308" y="368275"/>
                  </a:lnTo>
                  <a:lnTo>
                    <a:pt x="912308" y="294620"/>
                  </a:lnTo>
                  <a:lnTo>
                    <a:pt x="184138" y="294620"/>
                  </a:lnTo>
                  <a:lnTo>
                    <a:pt x="184138" y="368275"/>
                  </a:lnTo>
                  <a:lnTo>
                    <a:pt x="0" y="184138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0482" tIns="73655" rIns="110482" bIns="73654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CH" sz="1300" kern="1200"/>
            </a:p>
          </p:txBody>
        </p:sp>
      </p:grpSp>
      <p:sp>
        <p:nvSpPr>
          <p:cNvPr id="4" name="Textfeld 3"/>
          <p:cNvSpPr txBox="1"/>
          <p:nvPr/>
        </p:nvSpPr>
        <p:spPr>
          <a:xfrm>
            <a:off x="1229736" y="131148"/>
            <a:ext cx="66880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4800" dirty="0" smtClean="0"/>
              <a:t>Theorien-Leitbilder-Vision</a:t>
            </a:r>
            <a:endParaRPr lang="de-CH" sz="4800" dirty="0"/>
          </a:p>
        </p:txBody>
      </p:sp>
    </p:spTree>
    <p:extLst>
      <p:ext uri="{BB962C8B-B14F-4D97-AF65-F5344CB8AC3E}">
        <p14:creationId xmlns:p14="http://schemas.microsoft.com/office/powerpoint/2010/main" val="221468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75246"/>
            <a:ext cx="8229600" cy="1143000"/>
          </a:xfrm>
        </p:spPr>
        <p:txBody>
          <a:bodyPr>
            <a:normAutofit/>
          </a:bodyPr>
          <a:lstStyle/>
          <a:p>
            <a:r>
              <a:rPr lang="de-CH" dirty="0" smtClean="0"/>
              <a:t>Empfehlungen für Angehörige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4525963"/>
          </a:xfrm>
          <a:gradFill flip="none" rotWithShape="1">
            <a:gsLst>
              <a:gs pos="0">
                <a:srgbClr val="FFCC00">
                  <a:tint val="66000"/>
                  <a:satMod val="160000"/>
                </a:srgbClr>
              </a:gs>
              <a:gs pos="50000">
                <a:srgbClr val="FFCC00">
                  <a:tint val="44500"/>
                  <a:satMod val="160000"/>
                </a:srgbClr>
              </a:gs>
              <a:gs pos="100000">
                <a:srgbClr val="FFCC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rmAutofit fontScale="85000" lnSpcReduction="10000"/>
          </a:bodyPr>
          <a:lstStyle/>
          <a:p>
            <a:r>
              <a:rPr lang="de-CH" b="1" dirty="0" smtClean="0"/>
              <a:t>Der psychisch kranke Mensch trägt die Verantwortung für seine Krankheit</a:t>
            </a:r>
          </a:p>
          <a:p>
            <a:r>
              <a:rPr lang="de-CH" dirty="0" smtClean="0"/>
              <a:t>Sich Hilfe holen, wenn die Krankheit im eigenen Leben einen zu grossen Raum einnimmt</a:t>
            </a:r>
          </a:p>
          <a:p>
            <a:r>
              <a:rPr lang="de-CH" dirty="0" smtClean="0"/>
              <a:t>Sich als Angehörige positionieren, Informationen anbieten</a:t>
            </a:r>
          </a:p>
          <a:p>
            <a:r>
              <a:rPr lang="de-CH" dirty="0" smtClean="0"/>
              <a:t>Gelebte Nähe zum Patienten darlegen</a:t>
            </a:r>
          </a:p>
          <a:p>
            <a:r>
              <a:rPr lang="de-CH" dirty="0" smtClean="0"/>
              <a:t>Mitwirkungsrechte erkämpfen (z.B. bei FU)</a:t>
            </a:r>
          </a:p>
          <a:p>
            <a:r>
              <a:rPr lang="de-CH" dirty="0" smtClean="0"/>
              <a:t>In guten </a:t>
            </a:r>
            <a:r>
              <a:rPr lang="de-CH" smtClean="0"/>
              <a:t>Zeiten kreative Regelungen </a:t>
            </a:r>
            <a:r>
              <a:rPr lang="de-CH" dirty="0" smtClean="0"/>
              <a:t>für die schlechten Zeiten treffen und sich als Vertrauensperson anbieten</a:t>
            </a:r>
          </a:p>
          <a:p>
            <a:r>
              <a:rPr lang="de-CH" dirty="0" smtClean="0"/>
              <a:t>Sich ohne schlechtes Gewissen abgrenzen</a:t>
            </a:r>
          </a:p>
          <a:p>
            <a:endParaRPr lang="de-CH" dirty="0" smtClean="0"/>
          </a:p>
        </p:txBody>
      </p:sp>
    </p:spTree>
    <p:extLst>
      <p:ext uri="{BB962C8B-B14F-4D97-AF65-F5344CB8AC3E}">
        <p14:creationId xmlns:p14="http://schemas.microsoft.com/office/powerpoint/2010/main" val="159470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752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CH" dirty="0" smtClean="0"/>
              <a:t>VASK</a:t>
            </a:r>
            <a:br>
              <a:rPr lang="de-CH" dirty="0" smtClean="0"/>
            </a:br>
            <a:r>
              <a:rPr lang="de-CH" sz="4000" b="1" dirty="0" smtClean="0">
                <a:solidFill>
                  <a:srgbClr val="FFC000"/>
                </a:solidFill>
              </a:rPr>
              <a:t>Es gibt viel zu tun:</a:t>
            </a:r>
            <a:endParaRPr lang="de-CH" b="1" dirty="0">
              <a:solidFill>
                <a:srgbClr val="FFC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5112568"/>
          </a:xfrm>
          <a:gradFill flip="none" rotWithShape="1">
            <a:gsLst>
              <a:gs pos="0">
                <a:srgbClr val="FFCC00">
                  <a:tint val="66000"/>
                  <a:satMod val="160000"/>
                </a:srgbClr>
              </a:gs>
              <a:gs pos="50000">
                <a:srgbClr val="FFCC00">
                  <a:tint val="44500"/>
                  <a:satMod val="160000"/>
                </a:srgbClr>
              </a:gs>
              <a:gs pos="100000">
                <a:srgbClr val="FFCC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rmAutofit fontScale="85000" lnSpcReduction="10000"/>
          </a:bodyPr>
          <a:lstStyle/>
          <a:p>
            <a:r>
              <a:rPr lang="de-CH" dirty="0" smtClean="0"/>
              <a:t>Gegenseitige Unterstützung (</a:t>
            </a:r>
            <a:r>
              <a:rPr lang="de-CH" dirty="0" err="1" smtClean="0"/>
              <a:t>Empowerment</a:t>
            </a:r>
            <a:r>
              <a:rPr lang="de-CH" dirty="0" smtClean="0"/>
              <a:t>)</a:t>
            </a:r>
          </a:p>
          <a:p>
            <a:r>
              <a:rPr lang="de-CH" dirty="0" smtClean="0"/>
              <a:t>Weiterbildung</a:t>
            </a:r>
          </a:p>
          <a:p>
            <a:r>
              <a:rPr lang="de-CH" dirty="0" smtClean="0"/>
              <a:t>Beratung (Pool für Angehörige und psychisch Kranke)</a:t>
            </a:r>
          </a:p>
          <a:p>
            <a:r>
              <a:rPr lang="de-CH" dirty="0" smtClean="0"/>
              <a:t>Mitwirken in Arbeitsgruppen bei der Umsetzung des neuen Erwachsenenschutzrechtes</a:t>
            </a:r>
          </a:p>
          <a:p>
            <a:r>
              <a:rPr lang="de-CH" dirty="0" smtClean="0"/>
              <a:t>Mitentwickeln von individuellen und flexiblen Lösungen</a:t>
            </a:r>
          </a:p>
          <a:p>
            <a:r>
              <a:rPr lang="de-CH" dirty="0" smtClean="0"/>
              <a:t>Politisches Engagement für Angebote und Unterstützung</a:t>
            </a:r>
          </a:p>
          <a:p>
            <a:endParaRPr lang="de-CH" dirty="0" smtClean="0"/>
          </a:p>
          <a:p>
            <a:pPr marL="0" indent="0" algn="ctr">
              <a:buNone/>
            </a:pPr>
            <a:r>
              <a:rPr lang="de-CH" b="1" dirty="0" smtClean="0"/>
              <a:t>Bleiben wir achtsam, geduldig und kreativ</a:t>
            </a:r>
          </a:p>
          <a:p>
            <a:pPr marL="0" indent="0" algn="ctr">
              <a:buNone/>
            </a:pPr>
            <a:r>
              <a:rPr lang="de-CH" b="1" dirty="0" smtClean="0"/>
              <a:t>Herzlichen Dank!</a:t>
            </a:r>
            <a:endParaRPr lang="de-CH" b="1" dirty="0"/>
          </a:p>
        </p:txBody>
      </p:sp>
    </p:spTree>
    <p:extLst>
      <p:ext uri="{BB962C8B-B14F-4D97-AF65-F5344CB8AC3E}">
        <p14:creationId xmlns:p14="http://schemas.microsoft.com/office/powerpoint/2010/main" val="255161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752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CH" dirty="0" smtClean="0"/>
              <a:t>Das neue Erwachsenenschutzrecht</a:t>
            </a:r>
            <a:br>
              <a:rPr lang="de-CH" dirty="0" smtClean="0"/>
            </a:br>
            <a:r>
              <a:rPr lang="de-CH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Kanton Aargau</a:t>
            </a:r>
            <a:endParaRPr lang="de-CH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5112568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endParaRPr lang="de-CH" dirty="0" smtClean="0"/>
          </a:p>
          <a:p>
            <a:pPr marL="0" indent="0">
              <a:buNone/>
            </a:pPr>
            <a:r>
              <a:rPr lang="de-CH" dirty="0" smtClean="0"/>
              <a:t>bis 31.12.2012  dreistufiges Verfahren:</a:t>
            </a:r>
          </a:p>
          <a:p>
            <a:pPr marL="0" indent="0">
              <a:buNone/>
            </a:pPr>
            <a:endParaRPr lang="de-CH" dirty="0" smtClean="0"/>
          </a:p>
          <a:p>
            <a:r>
              <a:rPr lang="de-CH" dirty="0" smtClean="0"/>
              <a:t>VB /Gemeinderat als Entscheidungsbehörde</a:t>
            </a:r>
          </a:p>
          <a:p>
            <a:r>
              <a:rPr lang="de-CH" dirty="0" smtClean="0"/>
              <a:t>Bezirksamt</a:t>
            </a:r>
          </a:p>
          <a:p>
            <a:r>
              <a:rPr lang="de-CH" dirty="0" smtClean="0"/>
              <a:t>Obergericht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643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Das neue Erwachsenenschutzrecht</a:t>
            </a:r>
            <a:br>
              <a:rPr lang="de-CH" dirty="0"/>
            </a:br>
            <a:r>
              <a:rPr lang="de-CH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Kanton Aargau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CH" dirty="0" smtClean="0"/>
          </a:p>
          <a:p>
            <a:pPr marL="0" indent="0">
              <a:buNone/>
            </a:pPr>
            <a:r>
              <a:rPr lang="de-CH" dirty="0" smtClean="0"/>
              <a:t>ab 01.01.2013  zweistufiges Verfahren:</a:t>
            </a:r>
          </a:p>
          <a:p>
            <a:pPr marL="0" indent="0">
              <a:buNone/>
            </a:pPr>
            <a:r>
              <a:rPr lang="de-CH" dirty="0" smtClean="0"/>
              <a:t>(Gerichtslösung </a:t>
            </a:r>
            <a:r>
              <a:rPr lang="de-CH" dirty="0"/>
              <a:t>im </a:t>
            </a:r>
            <a:r>
              <a:rPr lang="de-CH" dirty="0" err="1"/>
              <a:t>Kt</a:t>
            </a:r>
            <a:r>
              <a:rPr lang="de-CH" dirty="0"/>
              <a:t>. AG, einzigartig in der </a:t>
            </a:r>
            <a:r>
              <a:rPr lang="de-CH" dirty="0" smtClean="0"/>
              <a:t>CH)</a:t>
            </a:r>
            <a:endParaRPr lang="de-CH" dirty="0"/>
          </a:p>
          <a:p>
            <a:pPr marL="0" indent="0">
              <a:buNone/>
            </a:pPr>
            <a:endParaRPr lang="de-CH" dirty="0" smtClean="0"/>
          </a:p>
          <a:p>
            <a:r>
              <a:rPr lang="de-CH" dirty="0"/>
              <a:t>j</a:t>
            </a:r>
            <a:r>
              <a:rPr lang="de-CH" dirty="0" smtClean="0"/>
              <a:t>e Bezirk 1 Familiengericht (KESB)</a:t>
            </a:r>
          </a:p>
          <a:p>
            <a:r>
              <a:rPr lang="de-CH" dirty="0" smtClean="0"/>
              <a:t>Obergericht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36623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Das neue Erwachsenenschutzrecht</a:t>
            </a:r>
            <a:br>
              <a:rPr lang="de-CH" dirty="0"/>
            </a:br>
            <a:r>
              <a:rPr lang="de-CH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Kanton Aargau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CH" dirty="0" smtClean="0"/>
              <a:t>Wer entscheidet und wie:</a:t>
            </a:r>
          </a:p>
          <a:p>
            <a:pPr>
              <a:buFontTx/>
              <a:buChar char="-"/>
            </a:pPr>
            <a:r>
              <a:rPr lang="de-CH" dirty="0" smtClean="0"/>
              <a:t>KESB</a:t>
            </a:r>
          </a:p>
          <a:p>
            <a:pPr>
              <a:buFontTx/>
              <a:buChar char="-"/>
            </a:pPr>
            <a:r>
              <a:rPr lang="de-CH" dirty="0"/>
              <a:t>m</a:t>
            </a:r>
            <a:r>
              <a:rPr lang="de-CH" dirty="0" smtClean="0"/>
              <a:t>assgeschneiderte Beistandschaften (Begleit-, Mitwirkungs- und Vertretungs- und umfassende Beistandschaften) mit genau definierten Aufträgen </a:t>
            </a:r>
          </a:p>
          <a:p>
            <a:pPr>
              <a:buFontTx/>
              <a:buChar char="-"/>
            </a:pPr>
            <a:r>
              <a:rPr lang="de-CH" dirty="0"/>
              <a:t>a</a:t>
            </a:r>
            <a:r>
              <a:rPr lang="de-CH" dirty="0" smtClean="0"/>
              <a:t>ltrechtliche Massnahmen (Beistandschaften, </a:t>
            </a:r>
            <a:r>
              <a:rPr lang="de-CH" dirty="0" err="1" smtClean="0"/>
              <a:t>Beiratschaften</a:t>
            </a:r>
            <a:r>
              <a:rPr lang="de-CH" dirty="0" smtClean="0"/>
              <a:t>, Vormundschaften) müssen bis 31.12.2015 in das neue Recht überführt sein, sonst werden sie automatisch hinfällig</a:t>
            </a:r>
          </a:p>
          <a:p>
            <a:pPr>
              <a:buFontTx/>
              <a:buChar char="-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363412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Das neue Erwachsenenschutzrecht</a:t>
            </a:r>
            <a:br>
              <a:rPr lang="de-CH" dirty="0"/>
            </a:br>
            <a:r>
              <a:rPr lang="de-CH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Kanton Aargau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CH" dirty="0"/>
              <a:t>wer führt Beistandschaften für </a:t>
            </a:r>
            <a:r>
              <a:rPr lang="de-CH" dirty="0" smtClean="0"/>
              <a:t>Erwachsene:</a:t>
            </a:r>
          </a:p>
          <a:p>
            <a:pPr marL="0" indent="0">
              <a:buNone/>
            </a:pPr>
            <a:r>
              <a:rPr lang="de-CH" dirty="0" err="1"/>
              <a:t>v</a:t>
            </a:r>
            <a:r>
              <a:rPr lang="de-CH" dirty="0" err="1" smtClean="0"/>
              <a:t>erbeiständete</a:t>
            </a:r>
            <a:r>
              <a:rPr lang="de-CH" dirty="0" smtClean="0"/>
              <a:t> </a:t>
            </a:r>
            <a:r>
              <a:rPr lang="de-CH" dirty="0"/>
              <a:t>Person hat </a:t>
            </a:r>
            <a:r>
              <a:rPr lang="de-CH" dirty="0" smtClean="0"/>
              <a:t>Vorschlagsrecht</a:t>
            </a:r>
          </a:p>
          <a:p>
            <a:pPr marL="0" indent="0">
              <a:buNone/>
            </a:pPr>
            <a:endParaRPr lang="de-CH" dirty="0" smtClean="0"/>
          </a:p>
          <a:p>
            <a:pPr marL="0" indent="0">
              <a:buNone/>
            </a:pPr>
            <a:r>
              <a:rPr lang="de-CH" dirty="0" smtClean="0"/>
              <a:t>-  Private Person</a:t>
            </a:r>
          </a:p>
          <a:p>
            <a:pPr>
              <a:buFontTx/>
              <a:buChar char="-"/>
            </a:pPr>
            <a:r>
              <a:rPr lang="de-CH" dirty="0" smtClean="0"/>
              <a:t>Polyvalente </a:t>
            </a:r>
            <a:r>
              <a:rPr lang="de-CH" dirty="0"/>
              <a:t>Soziale Dienste</a:t>
            </a:r>
          </a:p>
          <a:p>
            <a:pPr>
              <a:buFontTx/>
              <a:buChar char="-"/>
            </a:pPr>
            <a:r>
              <a:rPr lang="de-CH" dirty="0"/>
              <a:t>Kindes- und Erwachsenenschutzdienste (vormals Amtsvormundschaften</a:t>
            </a:r>
            <a:r>
              <a:rPr lang="de-CH" dirty="0" smtClean="0"/>
              <a:t>)</a:t>
            </a:r>
          </a:p>
          <a:p>
            <a:pPr>
              <a:buFontTx/>
              <a:buChar char="-"/>
            </a:pPr>
            <a:r>
              <a:rPr lang="de-CH" dirty="0"/>
              <a:t>t</a:t>
            </a:r>
            <a:r>
              <a:rPr lang="de-CH" dirty="0" smtClean="0"/>
              <a:t>eilweise JFB (vorwiegend für Minderjährige)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520534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Das neue Erwachsenenschutzrecht</a:t>
            </a:r>
            <a:br>
              <a:rPr lang="de-CH" dirty="0"/>
            </a:br>
            <a:r>
              <a:rPr lang="de-CH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Kanton Aargau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 smtClean="0"/>
              <a:t>Wo sind Gefährdungsmeldungen zu deponieren, wer ist erste Ansprechperson:</a:t>
            </a:r>
          </a:p>
          <a:p>
            <a:pPr marL="0" indent="0">
              <a:buNone/>
            </a:pPr>
            <a:endParaRPr lang="de-CH" dirty="0"/>
          </a:p>
          <a:p>
            <a:pPr>
              <a:buFontTx/>
              <a:buChar char="-"/>
            </a:pPr>
            <a:r>
              <a:rPr lang="de-CH" dirty="0" smtClean="0"/>
              <a:t>Soziale Dienste</a:t>
            </a:r>
          </a:p>
          <a:p>
            <a:pPr>
              <a:buFontTx/>
              <a:buChar char="-"/>
            </a:pPr>
            <a:r>
              <a:rPr lang="de-CH" dirty="0" smtClean="0"/>
              <a:t>KESB des Bezirk, in welchem die gefährdete Person ihren Wohnsitz hat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988422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Das neue Erwachsenenschutzrecht</a:t>
            </a:r>
            <a:br>
              <a:rPr lang="de-CH" dirty="0"/>
            </a:br>
            <a:r>
              <a:rPr lang="de-CH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Kanton Aargau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CH" dirty="0"/>
              <a:t>b</a:t>
            </a:r>
            <a:r>
              <a:rPr lang="de-CH" dirty="0" smtClean="0"/>
              <a:t>is 31.12.2012: FFE</a:t>
            </a:r>
          </a:p>
          <a:p>
            <a:pPr marL="0" indent="0">
              <a:buNone/>
            </a:pPr>
            <a:r>
              <a:rPr lang="de-CH" dirty="0"/>
              <a:t>a</a:t>
            </a:r>
            <a:r>
              <a:rPr lang="de-CH" dirty="0" smtClean="0"/>
              <a:t>b 01.01.2013: FU</a:t>
            </a:r>
          </a:p>
          <a:p>
            <a:pPr marL="0" indent="0">
              <a:buNone/>
            </a:pPr>
            <a:r>
              <a:rPr lang="de-CH" dirty="0" smtClean="0"/>
              <a:t>Voraussetzung für Einweisung in eine geeignete Einrichtung:</a:t>
            </a:r>
          </a:p>
          <a:p>
            <a:pPr marL="0" indent="0">
              <a:buNone/>
            </a:pPr>
            <a:r>
              <a:rPr lang="de-CH" dirty="0" smtClean="0"/>
              <a:t>Psychische Störung, oder geistige Behinderung,</a:t>
            </a:r>
          </a:p>
          <a:p>
            <a:pPr marL="0" indent="0">
              <a:buNone/>
            </a:pPr>
            <a:r>
              <a:rPr lang="de-CH" dirty="0"/>
              <a:t>o</a:t>
            </a:r>
            <a:r>
              <a:rPr lang="de-CH" dirty="0" smtClean="0"/>
              <a:t>der schwere Verwahrlosung;</a:t>
            </a:r>
          </a:p>
          <a:p>
            <a:pPr marL="0" indent="0">
              <a:buNone/>
            </a:pPr>
            <a:r>
              <a:rPr lang="de-CH" dirty="0"/>
              <a:t>w</a:t>
            </a:r>
            <a:r>
              <a:rPr lang="de-CH" dirty="0" smtClean="0"/>
              <a:t>enn die Behandlung und Betreuung nicht anders erfolgen kann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219887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Das neue Erwachsenenschutzrecht</a:t>
            </a:r>
            <a:br>
              <a:rPr lang="de-CH" dirty="0"/>
            </a:br>
            <a:r>
              <a:rPr lang="de-CH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Kanton Aargau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/>
              <a:t>w</a:t>
            </a:r>
            <a:r>
              <a:rPr lang="de-CH" dirty="0" smtClean="0"/>
              <a:t>er darf gemäss FU einweisen:</a:t>
            </a:r>
          </a:p>
          <a:p>
            <a:pPr marL="0" indent="0">
              <a:buNone/>
            </a:pPr>
            <a:endParaRPr lang="de-CH" dirty="0" smtClean="0"/>
          </a:p>
          <a:p>
            <a:pPr marL="0" indent="0">
              <a:buNone/>
            </a:pPr>
            <a:r>
              <a:rPr lang="de-CH" dirty="0" smtClean="0"/>
              <a:t>- KESB</a:t>
            </a:r>
          </a:p>
          <a:p>
            <a:pPr>
              <a:buFontTx/>
              <a:buChar char="-"/>
            </a:pPr>
            <a:r>
              <a:rPr lang="de-CH" dirty="0" smtClean="0"/>
              <a:t>vom Kanton bezeichnete Ärzte / Ärztinnen   (Bezirksärzte)</a:t>
            </a:r>
          </a:p>
          <a:p>
            <a:pPr>
              <a:buFontTx/>
              <a:buChar char="-"/>
            </a:pPr>
            <a:r>
              <a:rPr lang="de-CH" dirty="0"/>
              <a:t>b</a:t>
            </a:r>
            <a:r>
              <a:rPr lang="de-CH" dirty="0" smtClean="0"/>
              <a:t>ei Gefahr in Verzug auch im Kanton niedergelassene, zur Berufsausübung berechtigte Ärzte</a:t>
            </a: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980862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Das neue Erwachsenenschutzrecht</a:t>
            </a:r>
            <a:br>
              <a:rPr lang="de-CH" dirty="0"/>
            </a:br>
            <a:r>
              <a:rPr lang="de-CH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Kanton Aargau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 err="1"/>
              <a:t>Beizug</a:t>
            </a:r>
            <a:r>
              <a:rPr lang="de-CH" dirty="0"/>
              <a:t> Vertrauensperson:</a:t>
            </a:r>
          </a:p>
          <a:p>
            <a:r>
              <a:rPr lang="de-CH" dirty="0"/>
              <a:t>Jede Person, die in einer Einrichtung untergebracht wird, kann eine Person ihres Vertrauens beiziehen, welche im Verfahren unterstützend wirkt. Vertrauensperson hat das Recht auf Information</a:t>
            </a:r>
          </a:p>
        </p:txBody>
      </p:sp>
    </p:spTree>
    <p:extLst>
      <p:ext uri="{BB962C8B-B14F-4D97-AF65-F5344CB8AC3E}">
        <p14:creationId xmlns:p14="http://schemas.microsoft.com/office/powerpoint/2010/main" val="3652772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2132278" y="1345897"/>
            <a:ext cx="4879442" cy="4531375"/>
            <a:chOff x="2132278" y="1345897"/>
            <a:chExt cx="4879442" cy="4531375"/>
          </a:xfrm>
        </p:grpSpPr>
        <p:sp>
          <p:nvSpPr>
            <p:cNvPr id="5" name="Freihandform 4"/>
            <p:cNvSpPr/>
            <p:nvPr/>
          </p:nvSpPr>
          <p:spPr>
            <a:xfrm>
              <a:off x="2132278" y="1345897"/>
              <a:ext cx="4879442" cy="2204749"/>
            </a:xfrm>
            <a:custGeom>
              <a:avLst/>
              <a:gdLst>
                <a:gd name="connsiteX0" fmla="*/ 0 w 4879442"/>
                <a:gd name="connsiteY0" fmla="*/ 220475 h 2204749"/>
                <a:gd name="connsiteX1" fmla="*/ 220475 w 4879442"/>
                <a:gd name="connsiteY1" fmla="*/ 0 h 2204749"/>
                <a:gd name="connsiteX2" fmla="*/ 4658967 w 4879442"/>
                <a:gd name="connsiteY2" fmla="*/ 0 h 2204749"/>
                <a:gd name="connsiteX3" fmla="*/ 4879442 w 4879442"/>
                <a:gd name="connsiteY3" fmla="*/ 220475 h 2204749"/>
                <a:gd name="connsiteX4" fmla="*/ 4879442 w 4879442"/>
                <a:gd name="connsiteY4" fmla="*/ 1984274 h 2204749"/>
                <a:gd name="connsiteX5" fmla="*/ 4658967 w 4879442"/>
                <a:gd name="connsiteY5" fmla="*/ 2204749 h 2204749"/>
                <a:gd name="connsiteX6" fmla="*/ 220475 w 4879442"/>
                <a:gd name="connsiteY6" fmla="*/ 2204749 h 2204749"/>
                <a:gd name="connsiteX7" fmla="*/ 0 w 4879442"/>
                <a:gd name="connsiteY7" fmla="*/ 1984274 h 2204749"/>
                <a:gd name="connsiteX8" fmla="*/ 0 w 4879442"/>
                <a:gd name="connsiteY8" fmla="*/ 220475 h 2204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79442" h="2204749">
                  <a:moveTo>
                    <a:pt x="0" y="220475"/>
                  </a:moveTo>
                  <a:cubicBezTo>
                    <a:pt x="0" y="98710"/>
                    <a:pt x="98710" y="0"/>
                    <a:pt x="220475" y="0"/>
                  </a:cubicBezTo>
                  <a:lnTo>
                    <a:pt x="4658967" y="0"/>
                  </a:lnTo>
                  <a:cubicBezTo>
                    <a:pt x="4780732" y="0"/>
                    <a:pt x="4879442" y="98710"/>
                    <a:pt x="4879442" y="220475"/>
                  </a:cubicBezTo>
                  <a:lnTo>
                    <a:pt x="4879442" y="1984274"/>
                  </a:lnTo>
                  <a:cubicBezTo>
                    <a:pt x="4879442" y="2106039"/>
                    <a:pt x="4780732" y="2204749"/>
                    <a:pt x="4658967" y="2204749"/>
                  </a:cubicBezTo>
                  <a:lnTo>
                    <a:pt x="220475" y="2204749"/>
                  </a:lnTo>
                  <a:cubicBezTo>
                    <a:pt x="98710" y="2204749"/>
                    <a:pt x="0" y="2106039"/>
                    <a:pt x="0" y="1984274"/>
                  </a:cubicBezTo>
                  <a:lnTo>
                    <a:pt x="0" y="22047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2215" tIns="232215" rIns="232215" bIns="232215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4400" kern="1200" dirty="0" smtClean="0"/>
                <a:t>Kranker Mensch</a:t>
              </a:r>
              <a:endParaRPr lang="de-CH" sz="4400" kern="1200" dirty="0"/>
            </a:p>
          </p:txBody>
        </p:sp>
        <p:sp>
          <p:nvSpPr>
            <p:cNvPr id="7" name="Freihandform 6"/>
            <p:cNvSpPr/>
            <p:nvPr/>
          </p:nvSpPr>
          <p:spPr>
            <a:xfrm>
              <a:off x="3887922" y="5050948"/>
              <a:ext cx="1836206" cy="826324"/>
            </a:xfrm>
            <a:custGeom>
              <a:avLst/>
              <a:gdLst>
                <a:gd name="connsiteX0" fmla="*/ 0 w 1584175"/>
                <a:gd name="connsiteY0" fmla="*/ 46115 h 461154"/>
                <a:gd name="connsiteX1" fmla="*/ 46115 w 1584175"/>
                <a:gd name="connsiteY1" fmla="*/ 0 h 461154"/>
                <a:gd name="connsiteX2" fmla="*/ 1538060 w 1584175"/>
                <a:gd name="connsiteY2" fmla="*/ 0 h 461154"/>
                <a:gd name="connsiteX3" fmla="*/ 1584175 w 1584175"/>
                <a:gd name="connsiteY3" fmla="*/ 46115 h 461154"/>
                <a:gd name="connsiteX4" fmla="*/ 1584175 w 1584175"/>
                <a:gd name="connsiteY4" fmla="*/ 415039 h 461154"/>
                <a:gd name="connsiteX5" fmla="*/ 1538060 w 1584175"/>
                <a:gd name="connsiteY5" fmla="*/ 461154 h 461154"/>
                <a:gd name="connsiteX6" fmla="*/ 46115 w 1584175"/>
                <a:gd name="connsiteY6" fmla="*/ 461154 h 461154"/>
                <a:gd name="connsiteX7" fmla="*/ 0 w 1584175"/>
                <a:gd name="connsiteY7" fmla="*/ 415039 h 461154"/>
                <a:gd name="connsiteX8" fmla="*/ 0 w 1584175"/>
                <a:gd name="connsiteY8" fmla="*/ 46115 h 461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4175" h="461154">
                  <a:moveTo>
                    <a:pt x="0" y="46115"/>
                  </a:moveTo>
                  <a:cubicBezTo>
                    <a:pt x="0" y="20646"/>
                    <a:pt x="20646" y="0"/>
                    <a:pt x="46115" y="0"/>
                  </a:cubicBezTo>
                  <a:lnTo>
                    <a:pt x="1538060" y="0"/>
                  </a:lnTo>
                  <a:cubicBezTo>
                    <a:pt x="1563529" y="0"/>
                    <a:pt x="1584175" y="20646"/>
                    <a:pt x="1584175" y="46115"/>
                  </a:cubicBezTo>
                  <a:lnTo>
                    <a:pt x="1584175" y="415039"/>
                  </a:lnTo>
                  <a:cubicBezTo>
                    <a:pt x="1584175" y="440508"/>
                    <a:pt x="1563529" y="461154"/>
                    <a:pt x="1538060" y="461154"/>
                  </a:cubicBezTo>
                  <a:lnTo>
                    <a:pt x="46115" y="461154"/>
                  </a:lnTo>
                  <a:cubicBezTo>
                    <a:pt x="20646" y="461154"/>
                    <a:pt x="0" y="440508"/>
                    <a:pt x="0" y="415039"/>
                  </a:cubicBezTo>
                  <a:lnTo>
                    <a:pt x="0" y="46115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9707" tIns="89707" rIns="89707" bIns="89707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2000" kern="1200" dirty="0" smtClean="0"/>
                <a:t>Angehörige</a:t>
              </a:r>
              <a:endParaRPr lang="de-CH" sz="2000" kern="1200" dirty="0"/>
            </a:p>
          </p:txBody>
        </p:sp>
      </p:grpSp>
      <p:sp>
        <p:nvSpPr>
          <p:cNvPr id="2" name="Pfeil nach unten 1"/>
          <p:cNvSpPr/>
          <p:nvPr/>
        </p:nvSpPr>
        <p:spPr>
          <a:xfrm rot="10800000">
            <a:off x="3995935" y="3550646"/>
            <a:ext cx="1368152" cy="1500302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" name="Textfeld 10"/>
          <p:cNvSpPr txBox="1"/>
          <p:nvPr/>
        </p:nvSpPr>
        <p:spPr>
          <a:xfrm>
            <a:off x="2483768" y="3942953"/>
            <a:ext cx="100540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3800" dirty="0" smtClean="0"/>
              <a:t>?</a:t>
            </a:r>
            <a:endParaRPr lang="de-CH" sz="13800" dirty="0"/>
          </a:p>
        </p:txBody>
      </p:sp>
      <p:sp>
        <p:nvSpPr>
          <p:cNvPr id="12" name="Textfeld 11"/>
          <p:cNvSpPr txBox="1"/>
          <p:nvPr/>
        </p:nvSpPr>
        <p:spPr>
          <a:xfrm>
            <a:off x="7164288" y="3942952"/>
            <a:ext cx="100540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3800" dirty="0" smtClean="0"/>
              <a:t>?</a:t>
            </a:r>
            <a:endParaRPr lang="de-CH" sz="13800" dirty="0"/>
          </a:p>
        </p:txBody>
      </p:sp>
      <p:sp>
        <p:nvSpPr>
          <p:cNvPr id="13" name="Textfeld 12"/>
          <p:cNvSpPr txBox="1"/>
          <p:nvPr/>
        </p:nvSpPr>
        <p:spPr>
          <a:xfrm>
            <a:off x="539552" y="2636912"/>
            <a:ext cx="100540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3800" dirty="0" smtClean="0"/>
              <a:t>?</a:t>
            </a:r>
            <a:endParaRPr lang="de-CH" sz="13800" dirty="0"/>
          </a:p>
        </p:txBody>
      </p:sp>
      <p:sp>
        <p:nvSpPr>
          <p:cNvPr id="14" name="Textfeld 13"/>
          <p:cNvSpPr txBox="1"/>
          <p:nvPr/>
        </p:nvSpPr>
        <p:spPr>
          <a:xfrm>
            <a:off x="7596336" y="856806"/>
            <a:ext cx="100540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3800" dirty="0" smtClean="0"/>
              <a:t>?</a:t>
            </a:r>
            <a:endParaRPr lang="de-CH" sz="13800" dirty="0"/>
          </a:p>
        </p:txBody>
      </p:sp>
      <p:sp>
        <p:nvSpPr>
          <p:cNvPr id="15" name="Textfeld 14"/>
          <p:cNvSpPr txBox="1"/>
          <p:nvPr/>
        </p:nvSpPr>
        <p:spPr>
          <a:xfrm>
            <a:off x="755576" y="257924"/>
            <a:ext cx="100540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3800" dirty="0" smtClean="0"/>
              <a:t>?</a:t>
            </a:r>
            <a:endParaRPr lang="de-CH" sz="13800" dirty="0"/>
          </a:p>
        </p:txBody>
      </p:sp>
      <p:sp>
        <p:nvSpPr>
          <p:cNvPr id="16" name="Textfeld 15"/>
          <p:cNvSpPr txBox="1"/>
          <p:nvPr/>
        </p:nvSpPr>
        <p:spPr>
          <a:xfrm>
            <a:off x="3347864" y="257924"/>
            <a:ext cx="2252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4800" dirty="0" smtClean="0"/>
              <a:t>Realität:</a:t>
            </a:r>
            <a:endParaRPr lang="de-CH" sz="4800" dirty="0"/>
          </a:p>
        </p:txBody>
      </p:sp>
    </p:spTree>
    <p:extLst>
      <p:ext uri="{BB962C8B-B14F-4D97-AF65-F5344CB8AC3E}">
        <p14:creationId xmlns:p14="http://schemas.microsoft.com/office/powerpoint/2010/main" val="367259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Das neue Erwachsenenschutzrecht</a:t>
            </a:r>
            <a:br>
              <a:rPr lang="de-CH" dirty="0"/>
            </a:br>
            <a:r>
              <a:rPr lang="de-CH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Kanton Aargau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CH" dirty="0" smtClean="0"/>
              <a:t>Einweisung über einen Arzt / eine Ärztin:</a:t>
            </a:r>
          </a:p>
          <a:p>
            <a:pPr>
              <a:buFontTx/>
              <a:buChar char="-"/>
            </a:pPr>
            <a:r>
              <a:rPr lang="de-CH" dirty="0" smtClean="0"/>
              <a:t>Nach 6 Wochen muss ein neuer ärztlicher Entscheid / eine Neubeurteilung vorgenommen werden oder ein Entscheid über die KESB veranlasst werden</a:t>
            </a:r>
          </a:p>
          <a:p>
            <a:pPr>
              <a:buFontTx/>
              <a:buChar char="-"/>
            </a:pPr>
            <a:r>
              <a:rPr lang="de-CH" dirty="0"/>
              <a:t>w</a:t>
            </a:r>
            <a:r>
              <a:rPr lang="de-CH" dirty="0" smtClean="0"/>
              <a:t>eitere Überprüfung durch die KESB nach 6 Monaten</a:t>
            </a:r>
          </a:p>
          <a:p>
            <a:pPr>
              <a:buFontTx/>
              <a:buChar char="-"/>
            </a:pPr>
            <a:r>
              <a:rPr lang="de-CH" dirty="0" smtClean="0"/>
              <a:t>Überprüfung durch die KESB erneut wieder nach 6 Monaten</a:t>
            </a:r>
          </a:p>
          <a:p>
            <a:pPr>
              <a:buFontTx/>
              <a:buChar char="-"/>
            </a:pPr>
            <a:r>
              <a:rPr lang="de-CH" dirty="0" smtClean="0"/>
              <a:t>Wenn weiterer Aufenthalt notwendig, dann Prüfung durch die KESB 1x / Jahr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584419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Das neue Erwachsenenschutzrecht</a:t>
            </a:r>
            <a:br>
              <a:rPr lang="de-CH" dirty="0"/>
            </a:br>
            <a:r>
              <a:rPr lang="de-CH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Kanton Aargau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 smtClean="0"/>
              <a:t>Zwangsmassnahmen, wo und wer:</a:t>
            </a:r>
          </a:p>
          <a:p>
            <a:pPr marL="0" indent="0">
              <a:buNone/>
            </a:pPr>
            <a:r>
              <a:rPr lang="de-CH" dirty="0" smtClean="0"/>
              <a:t>sind nun bundesrechtlich geregelt für  psychische Störungen</a:t>
            </a:r>
          </a:p>
          <a:p>
            <a:pPr marL="0" indent="0">
              <a:buNone/>
            </a:pPr>
            <a:r>
              <a:rPr lang="de-CH" dirty="0"/>
              <a:t>i</a:t>
            </a:r>
            <a:r>
              <a:rPr lang="de-CH" dirty="0" smtClean="0"/>
              <a:t>n Institutionen (im </a:t>
            </a:r>
            <a:r>
              <a:rPr lang="de-CH" dirty="0" err="1" smtClean="0"/>
              <a:t>Kt</a:t>
            </a:r>
            <a:r>
              <a:rPr lang="de-CH" dirty="0" smtClean="0"/>
              <a:t>. AG in der PDAG) dürfen Zwangsmassnahmen angewendet werden</a:t>
            </a:r>
          </a:p>
          <a:p>
            <a:pPr marL="0" indent="0">
              <a:buNone/>
            </a:pPr>
            <a:r>
              <a:rPr lang="de-CH" dirty="0" smtClean="0"/>
              <a:t>Patient hat stets die Möglichkeit, selber oder über seine Vertrauensperson ein Rechtsmittel zu ergreifen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66042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Das neue Erwachsenenschutzrecht</a:t>
            </a:r>
            <a:br>
              <a:rPr lang="de-CH" dirty="0"/>
            </a:br>
            <a:r>
              <a:rPr lang="de-CH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Kanton Aargau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 smtClean="0"/>
              <a:t>Vermeidung von Drehtürpatienten:</a:t>
            </a:r>
          </a:p>
          <a:p>
            <a:r>
              <a:rPr lang="de-CH" dirty="0" smtClean="0"/>
              <a:t>Austrittsgespräch in der PDAG</a:t>
            </a:r>
          </a:p>
          <a:p>
            <a:r>
              <a:rPr lang="de-CH" dirty="0" smtClean="0"/>
              <a:t>Verfügen von ambulanter Behandlung durch die KESB</a:t>
            </a:r>
          </a:p>
          <a:p>
            <a:r>
              <a:rPr lang="de-CH" dirty="0"/>
              <a:t>b</a:t>
            </a:r>
            <a:r>
              <a:rPr lang="de-CH" dirty="0" smtClean="0"/>
              <a:t>ei ambulanter Behandlung sind keine Zwangsmassnahmen möglich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893264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CH" sz="8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Herzlichen Dank!</a:t>
            </a:r>
          </a:p>
        </p:txBody>
      </p:sp>
    </p:spTree>
    <p:extLst>
      <p:ext uri="{BB962C8B-B14F-4D97-AF65-F5344CB8AC3E}">
        <p14:creationId xmlns:p14="http://schemas.microsoft.com/office/powerpoint/2010/main" val="1913066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1115616" y="2025723"/>
            <a:ext cx="7648151" cy="3765980"/>
            <a:chOff x="2008767" y="1952834"/>
            <a:chExt cx="6739697" cy="3765980"/>
          </a:xfrm>
        </p:grpSpPr>
        <p:sp>
          <p:nvSpPr>
            <p:cNvPr id="3" name="Freihandform 2"/>
            <p:cNvSpPr/>
            <p:nvPr/>
          </p:nvSpPr>
          <p:spPr>
            <a:xfrm>
              <a:off x="3783115" y="1952834"/>
              <a:ext cx="1507696" cy="317897"/>
            </a:xfrm>
            <a:custGeom>
              <a:avLst/>
              <a:gdLst>
                <a:gd name="connsiteX0" fmla="*/ 0 w 2133119"/>
                <a:gd name="connsiteY0" fmla="*/ 106656 h 1066559"/>
                <a:gd name="connsiteX1" fmla="*/ 106656 w 2133119"/>
                <a:gd name="connsiteY1" fmla="*/ 0 h 1066559"/>
                <a:gd name="connsiteX2" fmla="*/ 2026463 w 2133119"/>
                <a:gd name="connsiteY2" fmla="*/ 0 h 1066559"/>
                <a:gd name="connsiteX3" fmla="*/ 2133119 w 2133119"/>
                <a:gd name="connsiteY3" fmla="*/ 106656 h 1066559"/>
                <a:gd name="connsiteX4" fmla="*/ 2133119 w 2133119"/>
                <a:gd name="connsiteY4" fmla="*/ 959903 h 1066559"/>
                <a:gd name="connsiteX5" fmla="*/ 2026463 w 2133119"/>
                <a:gd name="connsiteY5" fmla="*/ 1066559 h 1066559"/>
                <a:gd name="connsiteX6" fmla="*/ 106656 w 2133119"/>
                <a:gd name="connsiteY6" fmla="*/ 1066559 h 1066559"/>
                <a:gd name="connsiteX7" fmla="*/ 0 w 2133119"/>
                <a:gd name="connsiteY7" fmla="*/ 959903 h 1066559"/>
                <a:gd name="connsiteX8" fmla="*/ 0 w 2133119"/>
                <a:gd name="connsiteY8" fmla="*/ 106656 h 106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3119" h="1066559">
                  <a:moveTo>
                    <a:pt x="0" y="106656"/>
                  </a:moveTo>
                  <a:cubicBezTo>
                    <a:pt x="0" y="47752"/>
                    <a:pt x="47752" y="0"/>
                    <a:pt x="106656" y="0"/>
                  </a:cubicBezTo>
                  <a:lnTo>
                    <a:pt x="2026463" y="0"/>
                  </a:lnTo>
                  <a:cubicBezTo>
                    <a:pt x="2085367" y="0"/>
                    <a:pt x="2133119" y="47752"/>
                    <a:pt x="2133119" y="106656"/>
                  </a:cubicBezTo>
                  <a:lnTo>
                    <a:pt x="2133119" y="959903"/>
                  </a:lnTo>
                  <a:cubicBezTo>
                    <a:pt x="2133119" y="1018807"/>
                    <a:pt x="2085367" y="1066559"/>
                    <a:pt x="2026463" y="1066559"/>
                  </a:cubicBezTo>
                  <a:lnTo>
                    <a:pt x="106656" y="1066559"/>
                  </a:lnTo>
                  <a:cubicBezTo>
                    <a:pt x="47752" y="1066559"/>
                    <a:pt x="0" y="1018807"/>
                    <a:pt x="0" y="959903"/>
                  </a:cubicBezTo>
                  <a:lnTo>
                    <a:pt x="0" y="10665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2678" tIns="122678" rIns="122678" bIns="122678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400" kern="1200" dirty="0" smtClean="0"/>
                <a:t>Kranker Mensch</a:t>
              </a:r>
              <a:endParaRPr lang="de-CH" sz="1400" kern="1200" dirty="0"/>
            </a:p>
          </p:txBody>
        </p:sp>
        <p:sp>
          <p:nvSpPr>
            <p:cNvPr id="6" name="Freihandform 5"/>
            <p:cNvSpPr/>
            <p:nvPr/>
          </p:nvSpPr>
          <p:spPr>
            <a:xfrm>
              <a:off x="5242826" y="3429000"/>
              <a:ext cx="3505638" cy="2174733"/>
            </a:xfrm>
            <a:custGeom>
              <a:avLst/>
              <a:gdLst>
                <a:gd name="connsiteX0" fmla="*/ 0 w 2133119"/>
                <a:gd name="connsiteY0" fmla="*/ 106656 h 1066559"/>
                <a:gd name="connsiteX1" fmla="*/ 106656 w 2133119"/>
                <a:gd name="connsiteY1" fmla="*/ 0 h 1066559"/>
                <a:gd name="connsiteX2" fmla="*/ 2026463 w 2133119"/>
                <a:gd name="connsiteY2" fmla="*/ 0 h 1066559"/>
                <a:gd name="connsiteX3" fmla="*/ 2133119 w 2133119"/>
                <a:gd name="connsiteY3" fmla="*/ 106656 h 1066559"/>
                <a:gd name="connsiteX4" fmla="*/ 2133119 w 2133119"/>
                <a:gd name="connsiteY4" fmla="*/ 959903 h 1066559"/>
                <a:gd name="connsiteX5" fmla="*/ 2026463 w 2133119"/>
                <a:gd name="connsiteY5" fmla="*/ 1066559 h 1066559"/>
                <a:gd name="connsiteX6" fmla="*/ 106656 w 2133119"/>
                <a:gd name="connsiteY6" fmla="*/ 1066559 h 1066559"/>
                <a:gd name="connsiteX7" fmla="*/ 0 w 2133119"/>
                <a:gd name="connsiteY7" fmla="*/ 959903 h 1066559"/>
                <a:gd name="connsiteX8" fmla="*/ 0 w 2133119"/>
                <a:gd name="connsiteY8" fmla="*/ 106656 h 106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3119" h="1066559">
                  <a:moveTo>
                    <a:pt x="0" y="106656"/>
                  </a:moveTo>
                  <a:cubicBezTo>
                    <a:pt x="0" y="47752"/>
                    <a:pt x="47752" y="0"/>
                    <a:pt x="106656" y="0"/>
                  </a:cubicBezTo>
                  <a:lnTo>
                    <a:pt x="2026463" y="0"/>
                  </a:lnTo>
                  <a:cubicBezTo>
                    <a:pt x="2085367" y="0"/>
                    <a:pt x="2133119" y="47752"/>
                    <a:pt x="2133119" y="106656"/>
                  </a:cubicBezTo>
                  <a:lnTo>
                    <a:pt x="2133119" y="959903"/>
                  </a:lnTo>
                  <a:cubicBezTo>
                    <a:pt x="2133119" y="1018807"/>
                    <a:pt x="2085367" y="1066559"/>
                    <a:pt x="2026463" y="1066559"/>
                  </a:cubicBezTo>
                  <a:lnTo>
                    <a:pt x="106656" y="1066559"/>
                  </a:lnTo>
                  <a:cubicBezTo>
                    <a:pt x="47752" y="1066559"/>
                    <a:pt x="0" y="1018807"/>
                    <a:pt x="0" y="959903"/>
                  </a:cubicBezTo>
                  <a:lnTo>
                    <a:pt x="0" y="10665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2340759"/>
                <a:satOff val="-2919"/>
                <a:lumOff val="686"/>
                <a:alphaOff val="0"/>
              </a:schemeClr>
            </a:fillRef>
            <a:effectRef idx="0">
              <a:schemeClr val="accent2">
                <a:hueOff val="2340759"/>
                <a:satOff val="-2919"/>
                <a:lumOff val="68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2678" tIns="122678" rIns="122678" bIns="122678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2400" kern="1200" dirty="0" smtClean="0"/>
                <a:t>Ärztinnen/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2400" kern="1200" dirty="0" smtClean="0"/>
                <a:t>Therapeuten/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2400" dirty="0" smtClean="0"/>
                <a:t>Institution</a:t>
              </a:r>
              <a:endParaRPr lang="de-CH" sz="2400" kern="1200" dirty="0"/>
            </a:p>
          </p:txBody>
        </p:sp>
        <p:sp>
          <p:nvSpPr>
            <p:cNvPr id="8" name="Freihandform 7"/>
            <p:cNvSpPr/>
            <p:nvPr/>
          </p:nvSpPr>
          <p:spPr>
            <a:xfrm>
              <a:off x="2008767" y="4652255"/>
              <a:ext cx="2133119" cy="1066559"/>
            </a:xfrm>
            <a:custGeom>
              <a:avLst/>
              <a:gdLst>
                <a:gd name="connsiteX0" fmla="*/ 0 w 2133119"/>
                <a:gd name="connsiteY0" fmla="*/ 106656 h 1066559"/>
                <a:gd name="connsiteX1" fmla="*/ 106656 w 2133119"/>
                <a:gd name="connsiteY1" fmla="*/ 0 h 1066559"/>
                <a:gd name="connsiteX2" fmla="*/ 2026463 w 2133119"/>
                <a:gd name="connsiteY2" fmla="*/ 0 h 1066559"/>
                <a:gd name="connsiteX3" fmla="*/ 2133119 w 2133119"/>
                <a:gd name="connsiteY3" fmla="*/ 106656 h 1066559"/>
                <a:gd name="connsiteX4" fmla="*/ 2133119 w 2133119"/>
                <a:gd name="connsiteY4" fmla="*/ 959903 h 1066559"/>
                <a:gd name="connsiteX5" fmla="*/ 2026463 w 2133119"/>
                <a:gd name="connsiteY5" fmla="*/ 1066559 h 1066559"/>
                <a:gd name="connsiteX6" fmla="*/ 106656 w 2133119"/>
                <a:gd name="connsiteY6" fmla="*/ 1066559 h 1066559"/>
                <a:gd name="connsiteX7" fmla="*/ 0 w 2133119"/>
                <a:gd name="connsiteY7" fmla="*/ 959903 h 1066559"/>
                <a:gd name="connsiteX8" fmla="*/ 0 w 2133119"/>
                <a:gd name="connsiteY8" fmla="*/ 106656 h 106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3119" h="1066559">
                  <a:moveTo>
                    <a:pt x="0" y="106656"/>
                  </a:moveTo>
                  <a:cubicBezTo>
                    <a:pt x="0" y="47752"/>
                    <a:pt x="47752" y="0"/>
                    <a:pt x="106656" y="0"/>
                  </a:cubicBezTo>
                  <a:lnTo>
                    <a:pt x="2026463" y="0"/>
                  </a:lnTo>
                  <a:cubicBezTo>
                    <a:pt x="2085367" y="0"/>
                    <a:pt x="2133119" y="47752"/>
                    <a:pt x="2133119" y="106656"/>
                  </a:cubicBezTo>
                  <a:lnTo>
                    <a:pt x="2133119" y="959903"/>
                  </a:lnTo>
                  <a:cubicBezTo>
                    <a:pt x="2133119" y="1018807"/>
                    <a:pt x="2085367" y="1066559"/>
                    <a:pt x="2026463" y="1066559"/>
                  </a:cubicBezTo>
                  <a:lnTo>
                    <a:pt x="106656" y="1066559"/>
                  </a:lnTo>
                  <a:cubicBezTo>
                    <a:pt x="47752" y="1066559"/>
                    <a:pt x="0" y="1018807"/>
                    <a:pt x="0" y="959903"/>
                  </a:cubicBezTo>
                  <a:lnTo>
                    <a:pt x="0" y="106656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2678" tIns="122678" rIns="122678" bIns="122678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2400" kern="1200" dirty="0" smtClean="0"/>
                <a:t>Angehörige</a:t>
              </a:r>
              <a:endParaRPr lang="de-CH" sz="2400" kern="1200" dirty="0"/>
            </a:p>
          </p:txBody>
        </p:sp>
      </p:grpSp>
      <p:sp>
        <p:nvSpPr>
          <p:cNvPr id="10" name="Pfeil nach rechts 9"/>
          <p:cNvSpPr/>
          <p:nvPr/>
        </p:nvSpPr>
        <p:spPr>
          <a:xfrm rot="13427556">
            <a:off x="4629056" y="2268818"/>
            <a:ext cx="1560520" cy="1133735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" name="Textfeld 11"/>
          <p:cNvSpPr txBox="1"/>
          <p:nvPr/>
        </p:nvSpPr>
        <p:spPr>
          <a:xfrm>
            <a:off x="2123728" y="908720"/>
            <a:ext cx="100540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3800" dirty="0" smtClean="0"/>
              <a:t>?</a:t>
            </a:r>
            <a:endParaRPr lang="de-CH" sz="13800" dirty="0"/>
          </a:p>
        </p:txBody>
      </p:sp>
      <p:sp>
        <p:nvSpPr>
          <p:cNvPr id="13" name="Textfeld 12"/>
          <p:cNvSpPr txBox="1"/>
          <p:nvPr/>
        </p:nvSpPr>
        <p:spPr>
          <a:xfrm>
            <a:off x="1400938" y="2676862"/>
            <a:ext cx="100540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3800" dirty="0" smtClean="0"/>
              <a:t>?</a:t>
            </a:r>
            <a:endParaRPr lang="de-CH" sz="13800" dirty="0"/>
          </a:p>
        </p:txBody>
      </p:sp>
      <p:sp>
        <p:nvSpPr>
          <p:cNvPr id="14" name="Textfeld 13"/>
          <p:cNvSpPr txBox="1"/>
          <p:nvPr/>
        </p:nvSpPr>
        <p:spPr>
          <a:xfrm>
            <a:off x="7751468" y="692696"/>
            <a:ext cx="100540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3800" dirty="0" smtClean="0"/>
              <a:t>?</a:t>
            </a:r>
            <a:endParaRPr lang="de-CH" sz="13800" dirty="0"/>
          </a:p>
        </p:txBody>
      </p:sp>
      <p:sp>
        <p:nvSpPr>
          <p:cNvPr id="15" name="Textfeld 14"/>
          <p:cNvSpPr txBox="1"/>
          <p:nvPr/>
        </p:nvSpPr>
        <p:spPr>
          <a:xfrm>
            <a:off x="395536" y="476672"/>
            <a:ext cx="100540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3800" dirty="0" smtClean="0"/>
              <a:t>?</a:t>
            </a:r>
            <a:endParaRPr lang="de-CH" sz="13800" dirty="0"/>
          </a:p>
        </p:txBody>
      </p:sp>
      <p:sp>
        <p:nvSpPr>
          <p:cNvPr id="16" name="Textfeld 15"/>
          <p:cNvSpPr txBox="1"/>
          <p:nvPr/>
        </p:nvSpPr>
        <p:spPr>
          <a:xfrm>
            <a:off x="5980370" y="476672"/>
            <a:ext cx="100540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3800" dirty="0" smtClean="0"/>
              <a:t>?</a:t>
            </a:r>
            <a:endParaRPr lang="de-CH" sz="13800" dirty="0"/>
          </a:p>
        </p:txBody>
      </p:sp>
      <p:sp>
        <p:nvSpPr>
          <p:cNvPr id="17" name="Textfeld 16"/>
          <p:cNvSpPr txBox="1"/>
          <p:nvPr/>
        </p:nvSpPr>
        <p:spPr>
          <a:xfrm>
            <a:off x="3192672" y="279542"/>
            <a:ext cx="2252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4800" dirty="0" smtClean="0"/>
              <a:t>Realität:</a:t>
            </a:r>
            <a:endParaRPr lang="de-CH" sz="4800" dirty="0"/>
          </a:p>
        </p:txBody>
      </p:sp>
    </p:spTree>
    <p:extLst>
      <p:ext uri="{BB962C8B-B14F-4D97-AF65-F5344CB8AC3E}">
        <p14:creationId xmlns:p14="http://schemas.microsoft.com/office/powerpoint/2010/main" val="29030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75246"/>
            <a:ext cx="8229600" cy="1143000"/>
          </a:xfrm>
        </p:spPr>
        <p:txBody>
          <a:bodyPr>
            <a:normAutofit/>
          </a:bodyPr>
          <a:lstStyle/>
          <a:p>
            <a:r>
              <a:rPr lang="de-CH" dirty="0" smtClean="0"/>
              <a:t>Die Fragen der Angehörigen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4525963"/>
          </a:xfrm>
          <a:gradFill flip="none" rotWithShape="1">
            <a:gsLst>
              <a:gs pos="0">
                <a:srgbClr val="FFCC00">
                  <a:tint val="66000"/>
                  <a:satMod val="160000"/>
                </a:srgbClr>
              </a:gs>
              <a:gs pos="50000">
                <a:srgbClr val="FFCC00">
                  <a:tint val="44500"/>
                  <a:satMod val="160000"/>
                </a:srgbClr>
              </a:gs>
              <a:gs pos="100000">
                <a:srgbClr val="FFCC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rmAutofit fontScale="85000" lnSpcReduction="20000"/>
          </a:bodyPr>
          <a:lstStyle/>
          <a:p>
            <a:r>
              <a:rPr lang="de-CH" dirty="0" smtClean="0"/>
              <a:t>Wie weit bin ich </a:t>
            </a:r>
            <a:r>
              <a:rPr lang="de-CH" dirty="0"/>
              <a:t>betroffen? </a:t>
            </a:r>
            <a:endParaRPr lang="de-CH" dirty="0" smtClean="0"/>
          </a:p>
          <a:p>
            <a:r>
              <a:rPr lang="de-CH" dirty="0" smtClean="0"/>
              <a:t>Wo hole ich Hilfe und wie kann ich sie annehmen?</a:t>
            </a:r>
          </a:p>
          <a:p>
            <a:r>
              <a:rPr lang="de-CH" dirty="0" smtClean="0"/>
              <a:t>Habe ich ein Recht auf Information?</a:t>
            </a:r>
          </a:p>
          <a:p>
            <a:r>
              <a:rPr lang="de-CH" dirty="0" smtClean="0"/>
              <a:t>Habe ich ein Recht auf Mitsprache?</a:t>
            </a:r>
          </a:p>
          <a:p>
            <a:r>
              <a:rPr lang="de-CH" dirty="0" smtClean="0"/>
              <a:t>Habe ich ein Recht auf Zusammenarbeit?</a:t>
            </a:r>
          </a:p>
          <a:p>
            <a:r>
              <a:rPr lang="de-CH" dirty="0" smtClean="0"/>
              <a:t>Soll ich Zusammenarbeit anbieten oder fordern?</a:t>
            </a:r>
          </a:p>
          <a:p>
            <a:r>
              <a:rPr lang="de-CH" dirty="0" smtClean="0"/>
              <a:t>Wie kann ich mich (selbst-)bewusst als Angehörige positionieren?</a:t>
            </a:r>
          </a:p>
          <a:p>
            <a:r>
              <a:rPr lang="de-CH" dirty="0" smtClean="0"/>
              <a:t>Wie und wo kann ich zukunftsorientiert Bedürfnisse formulieren?</a:t>
            </a:r>
          </a:p>
          <a:p>
            <a:r>
              <a:rPr lang="de-CH" dirty="0" smtClean="0"/>
              <a:t>Wie zeige ich meine eigenen Grenzen auf?</a:t>
            </a:r>
          </a:p>
        </p:txBody>
      </p:sp>
    </p:spTree>
    <p:extLst>
      <p:ext uri="{BB962C8B-B14F-4D97-AF65-F5344CB8AC3E}">
        <p14:creationId xmlns:p14="http://schemas.microsoft.com/office/powerpoint/2010/main" val="73936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752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CH" dirty="0" smtClean="0"/>
              <a:t>Das neue Erwachsenenschutzrecht</a:t>
            </a:r>
            <a:br>
              <a:rPr lang="de-CH" dirty="0" smtClean="0"/>
            </a:br>
            <a:r>
              <a:rPr lang="de-CH" b="1" dirty="0" smtClean="0">
                <a:solidFill>
                  <a:schemeClr val="accent3">
                    <a:lumMod val="50000"/>
                  </a:schemeClr>
                </a:solidFill>
              </a:rPr>
              <a:t>Vision</a:t>
            </a:r>
            <a:endParaRPr lang="de-CH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5112568"/>
          </a:xfr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rmAutofit/>
          </a:bodyPr>
          <a:lstStyle/>
          <a:p>
            <a:endParaRPr lang="de-CH" dirty="0" smtClean="0"/>
          </a:p>
          <a:p>
            <a:endParaRPr lang="de-CH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2867539" y="2190510"/>
            <a:ext cx="5579416" cy="4061640"/>
            <a:chOff x="1782291" y="1398179"/>
            <a:chExt cx="5579416" cy="4061640"/>
          </a:xfrm>
        </p:grpSpPr>
        <p:sp>
          <p:nvSpPr>
            <p:cNvPr id="5" name="Freihandform 4"/>
            <p:cNvSpPr/>
            <p:nvPr/>
          </p:nvSpPr>
          <p:spPr>
            <a:xfrm>
              <a:off x="3519785" y="1398179"/>
              <a:ext cx="2104429" cy="1052214"/>
            </a:xfrm>
            <a:custGeom>
              <a:avLst/>
              <a:gdLst>
                <a:gd name="connsiteX0" fmla="*/ 0 w 2104429"/>
                <a:gd name="connsiteY0" fmla="*/ 105221 h 1052214"/>
                <a:gd name="connsiteX1" fmla="*/ 105221 w 2104429"/>
                <a:gd name="connsiteY1" fmla="*/ 0 h 1052214"/>
                <a:gd name="connsiteX2" fmla="*/ 1999208 w 2104429"/>
                <a:gd name="connsiteY2" fmla="*/ 0 h 1052214"/>
                <a:gd name="connsiteX3" fmla="*/ 2104429 w 2104429"/>
                <a:gd name="connsiteY3" fmla="*/ 105221 h 1052214"/>
                <a:gd name="connsiteX4" fmla="*/ 2104429 w 2104429"/>
                <a:gd name="connsiteY4" fmla="*/ 946993 h 1052214"/>
                <a:gd name="connsiteX5" fmla="*/ 1999208 w 2104429"/>
                <a:gd name="connsiteY5" fmla="*/ 1052214 h 1052214"/>
                <a:gd name="connsiteX6" fmla="*/ 105221 w 2104429"/>
                <a:gd name="connsiteY6" fmla="*/ 1052214 h 1052214"/>
                <a:gd name="connsiteX7" fmla="*/ 0 w 2104429"/>
                <a:gd name="connsiteY7" fmla="*/ 946993 h 1052214"/>
                <a:gd name="connsiteX8" fmla="*/ 0 w 2104429"/>
                <a:gd name="connsiteY8" fmla="*/ 105221 h 1052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04429" h="1052214">
                  <a:moveTo>
                    <a:pt x="0" y="105221"/>
                  </a:moveTo>
                  <a:cubicBezTo>
                    <a:pt x="0" y="47109"/>
                    <a:pt x="47109" y="0"/>
                    <a:pt x="105221" y="0"/>
                  </a:cubicBezTo>
                  <a:lnTo>
                    <a:pt x="1999208" y="0"/>
                  </a:lnTo>
                  <a:cubicBezTo>
                    <a:pt x="2057320" y="0"/>
                    <a:pt x="2104429" y="47109"/>
                    <a:pt x="2104429" y="105221"/>
                  </a:cubicBezTo>
                  <a:lnTo>
                    <a:pt x="2104429" y="946993"/>
                  </a:lnTo>
                  <a:cubicBezTo>
                    <a:pt x="2104429" y="1005105"/>
                    <a:pt x="2057320" y="1052214"/>
                    <a:pt x="1999208" y="1052214"/>
                  </a:cubicBezTo>
                  <a:lnTo>
                    <a:pt x="105221" y="1052214"/>
                  </a:lnTo>
                  <a:cubicBezTo>
                    <a:pt x="47109" y="1052214"/>
                    <a:pt x="0" y="1005105"/>
                    <a:pt x="0" y="946993"/>
                  </a:cubicBezTo>
                  <a:lnTo>
                    <a:pt x="0" y="10522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778" tIns="91778" rIns="91778" bIns="91778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600" kern="1200" dirty="0" smtClean="0"/>
                <a:t>Kranker Mensch</a:t>
              </a:r>
              <a:endParaRPr lang="de-CH" sz="1600" kern="1200" dirty="0"/>
            </a:p>
          </p:txBody>
        </p:sp>
        <p:sp>
          <p:nvSpPr>
            <p:cNvPr id="6" name="Freihandform 5"/>
            <p:cNvSpPr/>
            <p:nvPr/>
          </p:nvSpPr>
          <p:spPr>
            <a:xfrm rot="3600000">
              <a:off x="4892523" y="3244862"/>
              <a:ext cx="1096445" cy="368275"/>
            </a:xfrm>
            <a:custGeom>
              <a:avLst/>
              <a:gdLst>
                <a:gd name="connsiteX0" fmla="*/ 0 w 1096445"/>
                <a:gd name="connsiteY0" fmla="*/ 184138 h 368275"/>
                <a:gd name="connsiteX1" fmla="*/ 184138 w 1096445"/>
                <a:gd name="connsiteY1" fmla="*/ 0 h 368275"/>
                <a:gd name="connsiteX2" fmla="*/ 184138 w 1096445"/>
                <a:gd name="connsiteY2" fmla="*/ 73655 h 368275"/>
                <a:gd name="connsiteX3" fmla="*/ 912308 w 1096445"/>
                <a:gd name="connsiteY3" fmla="*/ 73655 h 368275"/>
                <a:gd name="connsiteX4" fmla="*/ 912308 w 1096445"/>
                <a:gd name="connsiteY4" fmla="*/ 0 h 368275"/>
                <a:gd name="connsiteX5" fmla="*/ 1096445 w 1096445"/>
                <a:gd name="connsiteY5" fmla="*/ 184138 h 368275"/>
                <a:gd name="connsiteX6" fmla="*/ 912308 w 1096445"/>
                <a:gd name="connsiteY6" fmla="*/ 368275 h 368275"/>
                <a:gd name="connsiteX7" fmla="*/ 912308 w 1096445"/>
                <a:gd name="connsiteY7" fmla="*/ 294620 h 368275"/>
                <a:gd name="connsiteX8" fmla="*/ 184138 w 1096445"/>
                <a:gd name="connsiteY8" fmla="*/ 294620 h 368275"/>
                <a:gd name="connsiteX9" fmla="*/ 184138 w 1096445"/>
                <a:gd name="connsiteY9" fmla="*/ 368275 h 368275"/>
                <a:gd name="connsiteX10" fmla="*/ 0 w 1096445"/>
                <a:gd name="connsiteY10" fmla="*/ 184138 h 368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6445" h="368275">
                  <a:moveTo>
                    <a:pt x="0" y="184138"/>
                  </a:moveTo>
                  <a:lnTo>
                    <a:pt x="184138" y="0"/>
                  </a:lnTo>
                  <a:lnTo>
                    <a:pt x="184138" y="73655"/>
                  </a:lnTo>
                  <a:lnTo>
                    <a:pt x="912308" y="73655"/>
                  </a:lnTo>
                  <a:lnTo>
                    <a:pt x="912308" y="0"/>
                  </a:lnTo>
                  <a:lnTo>
                    <a:pt x="1096445" y="184138"/>
                  </a:lnTo>
                  <a:lnTo>
                    <a:pt x="912308" y="368275"/>
                  </a:lnTo>
                  <a:lnTo>
                    <a:pt x="912308" y="294620"/>
                  </a:lnTo>
                  <a:lnTo>
                    <a:pt x="184138" y="294620"/>
                  </a:lnTo>
                  <a:lnTo>
                    <a:pt x="184138" y="368275"/>
                  </a:lnTo>
                  <a:lnTo>
                    <a:pt x="0" y="184138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0482" tIns="73653" rIns="110482" bIns="73656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CH" sz="1300" kern="1200"/>
            </a:p>
          </p:txBody>
        </p:sp>
        <p:sp>
          <p:nvSpPr>
            <p:cNvPr id="7" name="Freihandform 6"/>
            <p:cNvSpPr/>
            <p:nvPr/>
          </p:nvSpPr>
          <p:spPr>
            <a:xfrm>
              <a:off x="5257278" y="4407605"/>
              <a:ext cx="2104429" cy="1052214"/>
            </a:xfrm>
            <a:custGeom>
              <a:avLst/>
              <a:gdLst>
                <a:gd name="connsiteX0" fmla="*/ 0 w 2104429"/>
                <a:gd name="connsiteY0" fmla="*/ 105221 h 1052214"/>
                <a:gd name="connsiteX1" fmla="*/ 105221 w 2104429"/>
                <a:gd name="connsiteY1" fmla="*/ 0 h 1052214"/>
                <a:gd name="connsiteX2" fmla="*/ 1999208 w 2104429"/>
                <a:gd name="connsiteY2" fmla="*/ 0 h 1052214"/>
                <a:gd name="connsiteX3" fmla="*/ 2104429 w 2104429"/>
                <a:gd name="connsiteY3" fmla="*/ 105221 h 1052214"/>
                <a:gd name="connsiteX4" fmla="*/ 2104429 w 2104429"/>
                <a:gd name="connsiteY4" fmla="*/ 946993 h 1052214"/>
                <a:gd name="connsiteX5" fmla="*/ 1999208 w 2104429"/>
                <a:gd name="connsiteY5" fmla="*/ 1052214 h 1052214"/>
                <a:gd name="connsiteX6" fmla="*/ 105221 w 2104429"/>
                <a:gd name="connsiteY6" fmla="*/ 1052214 h 1052214"/>
                <a:gd name="connsiteX7" fmla="*/ 0 w 2104429"/>
                <a:gd name="connsiteY7" fmla="*/ 946993 h 1052214"/>
                <a:gd name="connsiteX8" fmla="*/ 0 w 2104429"/>
                <a:gd name="connsiteY8" fmla="*/ 105221 h 1052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04429" h="1052214">
                  <a:moveTo>
                    <a:pt x="0" y="105221"/>
                  </a:moveTo>
                  <a:cubicBezTo>
                    <a:pt x="0" y="47109"/>
                    <a:pt x="47109" y="0"/>
                    <a:pt x="105221" y="0"/>
                  </a:cubicBezTo>
                  <a:lnTo>
                    <a:pt x="1999208" y="0"/>
                  </a:lnTo>
                  <a:cubicBezTo>
                    <a:pt x="2057320" y="0"/>
                    <a:pt x="2104429" y="47109"/>
                    <a:pt x="2104429" y="105221"/>
                  </a:cubicBezTo>
                  <a:lnTo>
                    <a:pt x="2104429" y="946993"/>
                  </a:lnTo>
                  <a:cubicBezTo>
                    <a:pt x="2104429" y="1005105"/>
                    <a:pt x="2057320" y="1052214"/>
                    <a:pt x="1999208" y="1052214"/>
                  </a:cubicBezTo>
                  <a:lnTo>
                    <a:pt x="105221" y="1052214"/>
                  </a:lnTo>
                  <a:cubicBezTo>
                    <a:pt x="47109" y="1052214"/>
                    <a:pt x="0" y="1005105"/>
                    <a:pt x="0" y="946993"/>
                  </a:cubicBezTo>
                  <a:lnTo>
                    <a:pt x="0" y="10522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2340759"/>
                <a:satOff val="-2919"/>
                <a:lumOff val="686"/>
                <a:alphaOff val="0"/>
              </a:schemeClr>
            </a:fillRef>
            <a:effectRef idx="0">
              <a:schemeClr val="accent2">
                <a:hueOff val="2340759"/>
                <a:satOff val="-2919"/>
                <a:lumOff val="68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778" tIns="91778" rIns="91778" bIns="91778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600" kern="1200" dirty="0" smtClean="0"/>
                <a:t>Ärztinnen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600" kern="1200" dirty="0" smtClean="0"/>
                <a:t>Therapeuten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600" kern="1200" dirty="0" smtClean="0"/>
                <a:t>Institution</a:t>
              </a:r>
              <a:endParaRPr lang="de-CH" sz="1600" kern="1200" dirty="0"/>
            </a:p>
          </p:txBody>
        </p:sp>
        <p:sp>
          <p:nvSpPr>
            <p:cNvPr id="8" name="Freihandform 7"/>
            <p:cNvSpPr/>
            <p:nvPr/>
          </p:nvSpPr>
          <p:spPr>
            <a:xfrm rot="21600000">
              <a:off x="4023777" y="4749574"/>
              <a:ext cx="1096446" cy="368276"/>
            </a:xfrm>
            <a:custGeom>
              <a:avLst/>
              <a:gdLst>
                <a:gd name="connsiteX0" fmla="*/ 0 w 1096445"/>
                <a:gd name="connsiteY0" fmla="*/ 184138 h 368275"/>
                <a:gd name="connsiteX1" fmla="*/ 184138 w 1096445"/>
                <a:gd name="connsiteY1" fmla="*/ 0 h 368275"/>
                <a:gd name="connsiteX2" fmla="*/ 184138 w 1096445"/>
                <a:gd name="connsiteY2" fmla="*/ 73655 h 368275"/>
                <a:gd name="connsiteX3" fmla="*/ 912308 w 1096445"/>
                <a:gd name="connsiteY3" fmla="*/ 73655 h 368275"/>
                <a:gd name="connsiteX4" fmla="*/ 912308 w 1096445"/>
                <a:gd name="connsiteY4" fmla="*/ 0 h 368275"/>
                <a:gd name="connsiteX5" fmla="*/ 1096445 w 1096445"/>
                <a:gd name="connsiteY5" fmla="*/ 184138 h 368275"/>
                <a:gd name="connsiteX6" fmla="*/ 912308 w 1096445"/>
                <a:gd name="connsiteY6" fmla="*/ 368275 h 368275"/>
                <a:gd name="connsiteX7" fmla="*/ 912308 w 1096445"/>
                <a:gd name="connsiteY7" fmla="*/ 294620 h 368275"/>
                <a:gd name="connsiteX8" fmla="*/ 184138 w 1096445"/>
                <a:gd name="connsiteY8" fmla="*/ 294620 h 368275"/>
                <a:gd name="connsiteX9" fmla="*/ 184138 w 1096445"/>
                <a:gd name="connsiteY9" fmla="*/ 368275 h 368275"/>
                <a:gd name="connsiteX10" fmla="*/ 0 w 1096445"/>
                <a:gd name="connsiteY10" fmla="*/ 184138 h 368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6445" h="368275">
                  <a:moveTo>
                    <a:pt x="1096445" y="184137"/>
                  </a:moveTo>
                  <a:lnTo>
                    <a:pt x="912307" y="368274"/>
                  </a:lnTo>
                  <a:lnTo>
                    <a:pt x="912307" y="294619"/>
                  </a:lnTo>
                  <a:lnTo>
                    <a:pt x="184137" y="294619"/>
                  </a:lnTo>
                  <a:lnTo>
                    <a:pt x="184137" y="368274"/>
                  </a:lnTo>
                  <a:lnTo>
                    <a:pt x="0" y="184137"/>
                  </a:lnTo>
                  <a:lnTo>
                    <a:pt x="184137" y="1"/>
                  </a:lnTo>
                  <a:lnTo>
                    <a:pt x="184137" y="73656"/>
                  </a:lnTo>
                  <a:lnTo>
                    <a:pt x="912307" y="73656"/>
                  </a:lnTo>
                  <a:lnTo>
                    <a:pt x="912307" y="1"/>
                  </a:lnTo>
                  <a:lnTo>
                    <a:pt x="1096445" y="18413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2340759"/>
                <a:satOff val="-2919"/>
                <a:lumOff val="68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0482" tIns="73656" rIns="110484" bIns="736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CH" sz="1300" kern="1200"/>
            </a:p>
          </p:txBody>
        </p:sp>
        <p:sp>
          <p:nvSpPr>
            <p:cNvPr id="9" name="Freihandform 8"/>
            <p:cNvSpPr/>
            <p:nvPr/>
          </p:nvSpPr>
          <p:spPr>
            <a:xfrm>
              <a:off x="1782291" y="4407605"/>
              <a:ext cx="2104429" cy="1052214"/>
            </a:xfrm>
            <a:custGeom>
              <a:avLst/>
              <a:gdLst>
                <a:gd name="connsiteX0" fmla="*/ 0 w 2104429"/>
                <a:gd name="connsiteY0" fmla="*/ 105221 h 1052214"/>
                <a:gd name="connsiteX1" fmla="*/ 105221 w 2104429"/>
                <a:gd name="connsiteY1" fmla="*/ 0 h 1052214"/>
                <a:gd name="connsiteX2" fmla="*/ 1999208 w 2104429"/>
                <a:gd name="connsiteY2" fmla="*/ 0 h 1052214"/>
                <a:gd name="connsiteX3" fmla="*/ 2104429 w 2104429"/>
                <a:gd name="connsiteY3" fmla="*/ 105221 h 1052214"/>
                <a:gd name="connsiteX4" fmla="*/ 2104429 w 2104429"/>
                <a:gd name="connsiteY4" fmla="*/ 946993 h 1052214"/>
                <a:gd name="connsiteX5" fmla="*/ 1999208 w 2104429"/>
                <a:gd name="connsiteY5" fmla="*/ 1052214 h 1052214"/>
                <a:gd name="connsiteX6" fmla="*/ 105221 w 2104429"/>
                <a:gd name="connsiteY6" fmla="*/ 1052214 h 1052214"/>
                <a:gd name="connsiteX7" fmla="*/ 0 w 2104429"/>
                <a:gd name="connsiteY7" fmla="*/ 946993 h 1052214"/>
                <a:gd name="connsiteX8" fmla="*/ 0 w 2104429"/>
                <a:gd name="connsiteY8" fmla="*/ 105221 h 1052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04429" h="1052214">
                  <a:moveTo>
                    <a:pt x="0" y="105221"/>
                  </a:moveTo>
                  <a:cubicBezTo>
                    <a:pt x="0" y="47109"/>
                    <a:pt x="47109" y="0"/>
                    <a:pt x="105221" y="0"/>
                  </a:cubicBezTo>
                  <a:lnTo>
                    <a:pt x="1999208" y="0"/>
                  </a:lnTo>
                  <a:cubicBezTo>
                    <a:pt x="2057320" y="0"/>
                    <a:pt x="2104429" y="47109"/>
                    <a:pt x="2104429" y="105221"/>
                  </a:cubicBezTo>
                  <a:lnTo>
                    <a:pt x="2104429" y="946993"/>
                  </a:lnTo>
                  <a:cubicBezTo>
                    <a:pt x="2104429" y="1005105"/>
                    <a:pt x="2057320" y="1052214"/>
                    <a:pt x="1999208" y="1052214"/>
                  </a:cubicBezTo>
                  <a:lnTo>
                    <a:pt x="105221" y="1052214"/>
                  </a:lnTo>
                  <a:cubicBezTo>
                    <a:pt x="47109" y="1052214"/>
                    <a:pt x="0" y="1005105"/>
                    <a:pt x="0" y="946993"/>
                  </a:cubicBezTo>
                  <a:lnTo>
                    <a:pt x="0" y="105221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778" tIns="91778" rIns="91778" bIns="91778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600" kern="1200" dirty="0" smtClean="0"/>
                <a:t>Angehörige</a:t>
              </a:r>
              <a:endParaRPr lang="de-CH" sz="1600" kern="1200" dirty="0"/>
            </a:p>
          </p:txBody>
        </p:sp>
        <p:sp>
          <p:nvSpPr>
            <p:cNvPr id="10" name="Freihandform 9"/>
            <p:cNvSpPr/>
            <p:nvPr/>
          </p:nvSpPr>
          <p:spPr>
            <a:xfrm rot="18000000">
              <a:off x="3155030" y="3244862"/>
              <a:ext cx="1096445" cy="368275"/>
            </a:xfrm>
            <a:custGeom>
              <a:avLst/>
              <a:gdLst>
                <a:gd name="connsiteX0" fmla="*/ 0 w 1096445"/>
                <a:gd name="connsiteY0" fmla="*/ 184138 h 368275"/>
                <a:gd name="connsiteX1" fmla="*/ 184138 w 1096445"/>
                <a:gd name="connsiteY1" fmla="*/ 0 h 368275"/>
                <a:gd name="connsiteX2" fmla="*/ 184138 w 1096445"/>
                <a:gd name="connsiteY2" fmla="*/ 73655 h 368275"/>
                <a:gd name="connsiteX3" fmla="*/ 912308 w 1096445"/>
                <a:gd name="connsiteY3" fmla="*/ 73655 h 368275"/>
                <a:gd name="connsiteX4" fmla="*/ 912308 w 1096445"/>
                <a:gd name="connsiteY4" fmla="*/ 0 h 368275"/>
                <a:gd name="connsiteX5" fmla="*/ 1096445 w 1096445"/>
                <a:gd name="connsiteY5" fmla="*/ 184138 h 368275"/>
                <a:gd name="connsiteX6" fmla="*/ 912308 w 1096445"/>
                <a:gd name="connsiteY6" fmla="*/ 368275 h 368275"/>
                <a:gd name="connsiteX7" fmla="*/ 912308 w 1096445"/>
                <a:gd name="connsiteY7" fmla="*/ 294620 h 368275"/>
                <a:gd name="connsiteX8" fmla="*/ 184138 w 1096445"/>
                <a:gd name="connsiteY8" fmla="*/ 294620 h 368275"/>
                <a:gd name="connsiteX9" fmla="*/ 184138 w 1096445"/>
                <a:gd name="connsiteY9" fmla="*/ 368275 h 368275"/>
                <a:gd name="connsiteX10" fmla="*/ 0 w 1096445"/>
                <a:gd name="connsiteY10" fmla="*/ 184138 h 368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96445" h="368275">
                  <a:moveTo>
                    <a:pt x="0" y="184138"/>
                  </a:moveTo>
                  <a:lnTo>
                    <a:pt x="184138" y="0"/>
                  </a:lnTo>
                  <a:lnTo>
                    <a:pt x="184138" y="73655"/>
                  </a:lnTo>
                  <a:lnTo>
                    <a:pt x="912308" y="73655"/>
                  </a:lnTo>
                  <a:lnTo>
                    <a:pt x="912308" y="0"/>
                  </a:lnTo>
                  <a:lnTo>
                    <a:pt x="1096445" y="184138"/>
                  </a:lnTo>
                  <a:lnTo>
                    <a:pt x="912308" y="368275"/>
                  </a:lnTo>
                  <a:lnTo>
                    <a:pt x="912308" y="294620"/>
                  </a:lnTo>
                  <a:lnTo>
                    <a:pt x="184138" y="294620"/>
                  </a:lnTo>
                  <a:lnTo>
                    <a:pt x="184138" y="368275"/>
                  </a:lnTo>
                  <a:lnTo>
                    <a:pt x="0" y="184138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0482" tIns="73655" rIns="110482" bIns="73654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CH" sz="1300" kern="1200"/>
            </a:p>
          </p:txBody>
        </p:sp>
      </p:grpSp>
      <p:sp>
        <p:nvSpPr>
          <p:cNvPr id="11" name="Freihandform 10"/>
          <p:cNvSpPr/>
          <p:nvPr/>
        </p:nvSpPr>
        <p:spPr>
          <a:xfrm>
            <a:off x="323528" y="3497806"/>
            <a:ext cx="2104429" cy="1052214"/>
          </a:xfrm>
          <a:custGeom>
            <a:avLst/>
            <a:gdLst>
              <a:gd name="connsiteX0" fmla="*/ 0 w 2104429"/>
              <a:gd name="connsiteY0" fmla="*/ 105221 h 1052214"/>
              <a:gd name="connsiteX1" fmla="*/ 105221 w 2104429"/>
              <a:gd name="connsiteY1" fmla="*/ 0 h 1052214"/>
              <a:gd name="connsiteX2" fmla="*/ 1999208 w 2104429"/>
              <a:gd name="connsiteY2" fmla="*/ 0 h 1052214"/>
              <a:gd name="connsiteX3" fmla="*/ 2104429 w 2104429"/>
              <a:gd name="connsiteY3" fmla="*/ 105221 h 1052214"/>
              <a:gd name="connsiteX4" fmla="*/ 2104429 w 2104429"/>
              <a:gd name="connsiteY4" fmla="*/ 946993 h 1052214"/>
              <a:gd name="connsiteX5" fmla="*/ 1999208 w 2104429"/>
              <a:gd name="connsiteY5" fmla="*/ 1052214 h 1052214"/>
              <a:gd name="connsiteX6" fmla="*/ 105221 w 2104429"/>
              <a:gd name="connsiteY6" fmla="*/ 1052214 h 1052214"/>
              <a:gd name="connsiteX7" fmla="*/ 0 w 2104429"/>
              <a:gd name="connsiteY7" fmla="*/ 946993 h 1052214"/>
              <a:gd name="connsiteX8" fmla="*/ 0 w 2104429"/>
              <a:gd name="connsiteY8" fmla="*/ 105221 h 1052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04429" h="1052214">
                <a:moveTo>
                  <a:pt x="0" y="105221"/>
                </a:moveTo>
                <a:cubicBezTo>
                  <a:pt x="0" y="47109"/>
                  <a:pt x="47109" y="0"/>
                  <a:pt x="105221" y="0"/>
                </a:cubicBezTo>
                <a:lnTo>
                  <a:pt x="1999208" y="0"/>
                </a:lnTo>
                <a:cubicBezTo>
                  <a:pt x="2057320" y="0"/>
                  <a:pt x="2104429" y="47109"/>
                  <a:pt x="2104429" y="105221"/>
                </a:cubicBezTo>
                <a:lnTo>
                  <a:pt x="2104429" y="946993"/>
                </a:lnTo>
                <a:cubicBezTo>
                  <a:pt x="2104429" y="1005105"/>
                  <a:pt x="2057320" y="1052214"/>
                  <a:pt x="1999208" y="1052214"/>
                </a:cubicBezTo>
                <a:lnTo>
                  <a:pt x="105221" y="1052214"/>
                </a:lnTo>
                <a:cubicBezTo>
                  <a:pt x="47109" y="1052214"/>
                  <a:pt x="0" y="1005105"/>
                  <a:pt x="0" y="946993"/>
                </a:cubicBezTo>
                <a:lnTo>
                  <a:pt x="0" y="10522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4681519"/>
              <a:satOff val="-5839"/>
              <a:lumOff val="137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778" tIns="91778" rIns="91778" bIns="9177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CH" sz="1600" kern="1200" dirty="0" smtClean="0"/>
              <a:t>Erwachsenenschutz-behörde</a:t>
            </a:r>
            <a:endParaRPr lang="de-CH" sz="1600" kern="1200" dirty="0"/>
          </a:p>
        </p:txBody>
      </p:sp>
    </p:spTree>
    <p:extLst>
      <p:ext uri="{BB962C8B-B14F-4D97-AF65-F5344CB8AC3E}">
        <p14:creationId xmlns:p14="http://schemas.microsoft.com/office/powerpoint/2010/main" val="71220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752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CH" dirty="0" smtClean="0"/>
              <a:t>Das neue Erwachsenenschutzrecht</a:t>
            </a:r>
            <a:br>
              <a:rPr lang="de-CH" dirty="0" smtClean="0"/>
            </a:br>
            <a:r>
              <a:rPr lang="de-CH" b="1" dirty="0" smtClean="0">
                <a:solidFill>
                  <a:schemeClr val="accent3">
                    <a:lumMod val="50000"/>
                  </a:schemeClr>
                </a:solidFill>
              </a:rPr>
              <a:t>Vision</a:t>
            </a:r>
            <a:endParaRPr lang="de-CH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5112568"/>
          </a:xfr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rmAutofit/>
          </a:bodyPr>
          <a:lstStyle/>
          <a:p>
            <a:endParaRPr lang="de-CH" dirty="0" smtClean="0"/>
          </a:p>
          <a:p>
            <a:endParaRPr lang="de-CH" dirty="0"/>
          </a:p>
        </p:txBody>
      </p:sp>
      <p:grpSp>
        <p:nvGrpSpPr>
          <p:cNvPr id="12" name="Gruppieren 11"/>
          <p:cNvGrpSpPr/>
          <p:nvPr/>
        </p:nvGrpSpPr>
        <p:grpSpPr>
          <a:xfrm>
            <a:off x="2051720" y="1975743"/>
            <a:ext cx="4897714" cy="4059812"/>
            <a:chOff x="2123142" y="1399093"/>
            <a:chExt cx="4897714" cy="4059812"/>
          </a:xfrm>
        </p:grpSpPr>
        <p:sp>
          <p:nvSpPr>
            <p:cNvPr id="13" name="Freihandform 12"/>
            <p:cNvSpPr/>
            <p:nvPr/>
          </p:nvSpPr>
          <p:spPr>
            <a:xfrm>
              <a:off x="3734097" y="1399093"/>
              <a:ext cx="1675804" cy="837902"/>
            </a:xfrm>
            <a:custGeom>
              <a:avLst/>
              <a:gdLst>
                <a:gd name="connsiteX0" fmla="*/ 0 w 1675804"/>
                <a:gd name="connsiteY0" fmla="*/ 83790 h 837902"/>
                <a:gd name="connsiteX1" fmla="*/ 83790 w 1675804"/>
                <a:gd name="connsiteY1" fmla="*/ 0 h 837902"/>
                <a:gd name="connsiteX2" fmla="*/ 1592014 w 1675804"/>
                <a:gd name="connsiteY2" fmla="*/ 0 h 837902"/>
                <a:gd name="connsiteX3" fmla="*/ 1675804 w 1675804"/>
                <a:gd name="connsiteY3" fmla="*/ 83790 h 837902"/>
                <a:gd name="connsiteX4" fmla="*/ 1675804 w 1675804"/>
                <a:gd name="connsiteY4" fmla="*/ 754112 h 837902"/>
                <a:gd name="connsiteX5" fmla="*/ 1592014 w 1675804"/>
                <a:gd name="connsiteY5" fmla="*/ 837902 h 837902"/>
                <a:gd name="connsiteX6" fmla="*/ 83790 w 1675804"/>
                <a:gd name="connsiteY6" fmla="*/ 837902 h 837902"/>
                <a:gd name="connsiteX7" fmla="*/ 0 w 1675804"/>
                <a:gd name="connsiteY7" fmla="*/ 754112 h 837902"/>
                <a:gd name="connsiteX8" fmla="*/ 0 w 1675804"/>
                <a:gd name="connsiteY8" fmla="*/ 83790 h 837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75804" h="837902">
                  <a:moveTo>
                    <a:pt x="0" y="83790"/>
                  </a:moveTo>
                  <a:cubicBezTo>
                    <a:pt x="0" y="37514"/>
                    <a:pt x="37514" y="0"/>
                    <a:pt x="83790" y="0"/>
                  </a:cubicBezTo>
                  <a:lnTo>
                    <a:pt x="1592014" y="0"/>
                  </a:lnTo>
                  <a:cubicBezTo>
                    <a:pt x="1638290" y="0"/>
                    <a:pt x="1675804" y="37514"/>
                    <a:pt x="1675804" y="83790"/>
                  </a:cubicBezTo>
                  <a:lnTo>
                    <a:pt x="1675804" y="754112"/>
                  </a:lnTo>
                  <a:cubicBezTo>
                    <a:pt x="1675804" y="800388"/>
                    <a:pt x="1638290" y="837902"/>
                    <a:pt x="1592014" y="837902"/>
                  </a:cubicBezTo>
                  <a:lnTo>
                    <a:pt x="83790" y="837902"/>
                  </a:lnTo>
                  <a:cubicBezTo>
                    <a:pt x="37514" y="837902"/>
                    <a:pt x="0" y="800388"/>
                    <a:pt x="0" y="754112"/>
                  </a:cubicBezTo>
                  <a:lnTo>
                    <a:pt x="0" y="8379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6931" tIns="96931" rIns="96931" bIns="96931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900" kern="1200" dirty="0" smtClean="0"/>
                <a:t>Kranker Mensch</a:t>
              </a:r>
              <a:endParaRPr lang="de-CH" sz="1900" kern="1200" dirty="0"/>
            </a:p>
          </p:txBody>
        </p:sp>
        <p:sp>
          <p:nvSpPr>
            <p:cNvPr id="14" name="Freihandform 13"/>
            <p:cNvSpPr/>
            <p:nvPr/>
          </p:nvSpPr>
          <p:spPr>
            <a:xfrm>
              <a:off x="5345052" y="3010048"/>
              <a:ext cx="1675804" cy="837902"/>
            </a:xfrm>
            <a:custGeom>
              <a:avLst/>
              <a:gdLst>
                <a:gd name="connsiteX0" fmla="*/ 0 w 1675804"/>
                <a:gd name="connsiteY0" fmla="*/ 83790 h 837902"/>
                <a:gd name="connsiteX1" fmla="*/ 83790 w 1675804"/>
                <a:gd name="connsiteY1" fmla="*/ 0 h 837902"/>
                <a:gd name="connsiteX2" fmla="*/ 1592014 w 1675804"/>
                <a:gd name="connsiteY2" fmla="*/ 0 h 837902"/>
                <a:gd name="connsiteX3" fmla="*/ 1675804 w 1675804"/>
                <a:gd name="connsiteY3" fmla="*/ 83790 h 837902"/>
                <a:gd name="connsiteX4" fmla="*/ 1675804 w 1675804"/>
                <a:gd name="connsiteY4" fmla="*/ 754112 h 837902"/>
                <a:gd name="connsiteX5" fmla="*/ 1592014 w 1675804"/>
                <a:gd name="connsiteY5" fmla="*/ 837902 h 837902"/>
                <a:gd name="connsiteX6" fmla="*/ 83790 w 1675804"/>
                <a:gd name="connsiteY6" fmla="*/ 837902 h 837902"/>
                <a:gd name="connsiteX7" fmla="*/ 0 w 1675804"/>
                <a:gd name="connsiteY7" fmla="*/ 754112 h 837902"/>
                <a:gd name="connsiteX8" fmla="*/ 0 w 1675804"/>
                <a:gd name="connsiteY8" fmla="*/ 83790 h 837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75804" h="837902">
                  <a:moveTo>
                    <a:pt x="0" y="83790"/>
                  </a:moveTo>
                  <a:cubicBezTo>
                    <a:pt x="0" y="37514"/>
                    <a:pt x="37514" y="0"/>
                    <a:pt x="83790" y="0"/>
                  </a:cubicBezTo>
                  <a:lnTo>
                    <a:pt x="1592014" y="0"/>
                  </a:lnTo>
                  <a:cubicBezTo>
                    <a:pt x="1638290" y="0"/>
                    <a:pt x="1675804" y="37514"/>
                    <a:pt x="1675804" y="83790"/>
                  </a:cubicBezTo>
                  <a:lnTo>
                    <a:pt x="1675804" y="754112"/>
                  </a:lnTo>
                  <a:cubicBezTo>
                    <a:pt x="1675804" y="800388"/>
                    <a:pt x="1638290" y="837902"/>
                    <a:pt x="1592014" y="837902"/>
                  </a:cubicBezTo>
                  <a:lnTo>
                    <a:pt x="83790" y="837902"/>
                  </a:lnTo>
                  <a:cubicBezTo>
                    <a:pt x="37514" y="837902"/>
                    <a:pt x="0" y="800388"/>
                    <a:pt x="0" y="754112"/>
                  </a:cubicBezTo>
                  <a:lnTo>
                    <a:pt x="0" y="8379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1560506"/>
                <a:satOff val="-1946"/>
                <a:lumOff val="458"/>
                <a:alphaOff val="0"/>
              </a:schemeClr>
            </a:fillRef>
            <a:effectRef idx="0">
              <a:schemeClr val="accent2">
                <a:hueOff val="1560506"/>
                <a:satOff val="-1946"/>
                <a:lumOff val="45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6931" tIns="96931" rIns="96931" bIns="96931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600" kern="1200" dirty="0" smtClean="0"/>
                <a:t>Ärztinnen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600" kern="1200" dirty="0" smtClean="0"/>
                <a:t>Therapeuten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600" kern="1200" dirty="0" smtClean="0"/>
                <a:t>Institution</a:t>
              </a:r>
              <a:endParaRPr lang="de-CH" sz="1600" kern="1200" dirty="0"/>
            </a:p>
          </p:txBody>
        </p:sp>
        <p:sp>
          <p:nvSpPr>
            <p:cNvPr id="15" name="Freihandform 14"/>
            <p:cNvSpPr/>
            <p:nvPr/>
          </p:nvSpPr>
          <p:spPr>
            <a:xfrm>
              <a:off x="3734097" y="4621003"/>
              <a:ext cx="1675804" cy="837902"/>
            </a:xfrm>
            <a:custGeom>
              <a:avLst/>
              <a:gdLst>
                <a:gd name="connsiteX0" fmla="*/ 0 w 1675804"/>
                <a:gd name="connsiteY0" fmla="*/ 83790 h 837902"/>
                <a:gd name="connsiteX1" fmla="*/ 83790 w 1675804"/>
                <a:gd name="connsiteY1" fmla="*/ 0 h 837902"/>
                <a:gd name="connsiteX2" fmla="*/ 1592014 w 1675804"/>
                <a:gd name="connsiteY2" fmla="*/ 0 h 837902"/>
                <a:gd name="connsiteX3" fmla="*/ 1675804 w 1675804"/>
                <a:gd name="connsiteY3" fmla="*/ 83790 h 837902"/>
                <a:gd name="connsiteX4" fmla="*/ 1675804 w 1675804"/>
                <a:gd name="connsiteY4" fmla="*/ 754112 h 837902"/>
                <a:gd name="connsiteX5" fmla="*/ 1592014 w 1675804"/>
                <a:gd name="connsiteY5" fmla="*/ 837902 h 837902"/>
                <a:gd name="connsiteX6" fmla="*/ 83790 w 1675804"/>
                <a:gd name="connsiteY6" fmla="*/ 837902 h 837902"/>
                <a:gd name="connsiteX7" fmla="*/ 0 w 1675804"/>
                <a:gd name="connsiteY7" fmla="*/ 754112 h 837902"/>
                <a:gd name="connsiteX8" fmla="*/ 0 w 1675804"/>
                <a:gd name="connsiteY8" fmla="*/ 83790 h 837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75804" h="837902">
                  <a:moveTo>
                    <a:pt x="0" y="83790"/>
                  </a:moveTo>
                  <a:cubicBezTo>
                    <a:pt x="0" y="37514"/>
                    <a:pt x="37514" y="0"/>
                    <a:pt x="83790" y="0"/>
                  </a:cubicBezTo>
                  <a:lnTo>
                    <a:pt x="1592014" y="0"/>
                  </a:lnTo>
                  <a:cubicBezTo>
                    <a:pt x="1638290" y="0"/>
                    <a:pt x="1675804" y="37514"/>
                    <a:pt x="1675804" y="83790"/>
                  </a:cubicBezTo>
                  <a:lnTo>
                    <a:pt x="1675804" y="754112"/>
                  </a:lnTo>
                  <a:cubicBezTo>
                    <a:pt x="1675804" y="800388"/>
                    <a:pt x="1638290" y="837902"/>
                    <a:pt x="1592014" y="837902"/>
                  </a:cubicBezTo>
                  <a:lnTo>
                    <a:pt x="83790" y="837902"/>
                  </a:lnTo>
                  <a:cubicBezTo>
                    <a:pt x="37514" y="837902"/>
                    <a:pt x="0" y="800388"/>
                    <a:pt x="0" y="754112"/>
                  </a:cubicBezTo>
                  <a:lnTo>
                    <a:pt x="0" y="83790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3121013"/>
                <a:satOff val="-3893"/>
                <a:lumOff val="91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6931" tIns="96931" rIns="96931" bIns="96931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900" kern="1200" dirty="0" smtClean="0"/>
                <a:t>Angehörige</a:t>
              </a:r>
              <a:endParaRPr lang="de-CH" sz="1900" kern="1200" dirty="0"/>
            </a:p>
          </p:txBody>
        </p:sp>
        <p:sp>
          <p:nvSpPr>
            <p:cNvPr id="16" name="Freihandform 15"/>
            <p:cNvSpPr/>
            <p:nvPr/>
          </p:nvSpPr>
          <p:spPr>
            <a:xfrm>
              <a:off x="2123142" y="3010048"/>
              <a:ext cx="1675804" cy="837902"/>
            </a:xfrm>
            <a:custGeom>
              <a:avLst/>
              <a:gdLst>
                <a:gd name="connsiteX0" fmla="*/ 0 w 1675804"/>
                <a:gd name="connsiteY0" fmla="*/ 83790 h 837902"/>
                <a:gd name="connsiteX1" fmla="*/ 83790 w 1675804"/>
                <a:gd name="connsiteY1" fmla="*/ 0 h 837902"/>
                <a:gd name="connsiteX2" fmla="*/ 1592014 w 1675804"/>
                <a:gd name="connsiteY2" fmla="*/ 0 h 837902"/>
                <a:gd name="connsiteX3" fmla="*/ 1675804 w 1675804"/>
                <a:gd name="connsiteY3" fmla="*/ 83790 h 837902"/>
                <a:gd name="connsiteX4" fmla="*/ 1675804 w 1675804"/>
                <a:gd name="connsiteY4" fmla="*/ 754112 h 837902"/>
                <a:gd name="connsiteX5" fmla="*/ 1592014 w 1675804"/>
                <a:gd name="connsiteY5" fmla="*/ 837902 h 837902"/>
                <a:gd name="connsiteX6" fmla="*/ 83790 w 1675804"/>
                <a:gd name="connsiteY6" fmla="*/ 837902 h 837902"/>
                <a:gd name="connsiteX7" fmla="*/ 0 w 1675804"/>
                <a:gd name="connsiteY7" fmla="*/ 754112 h 837902"/>
                <a:gd name="connsiteX8" fmla="*/ 0 w 1675804"/>
                <a:gd name="connsiteY8" fmla="*/ 83790 h 837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75804" h="837902">
                  <a:moveTo>
                    <a:pt x="0" y="83790"/>
                  </a:moveTo>
                  <a:cubicBezTo>
                    <a:pt x="0" y="37514"/>
                    <a:pt x="37514" y="0"/>
                    <a:pt x="83790" y="0"/>
                  </a:cubicBezTo>
                  <a:lnTo>
                    <a:pt x="1592014" y="0"/>
                  </a:lnTo>
                  <a:cubicBezTo>
                    <a:pt x="1638290" y="0"/>
                    <a:pt x="1675804" y="37514"/>
                    <a:pt x="1675804" y="83790"/>
                  </a:cubicBezTo>
                  <a:lnTo>
                    <a:pt x="1675804" y="754112"/>
                  </a:lnTo>
                  <a:cubicBezTo>
                    <a:pt x="1675804" y="800388"/>
                    <a:pt x="1638290" y="837902"/>
                    <a:pt x="1592014" y="837902"/>
                  </a:cubicBezTo>
                  <a:lnTo>
                    <a:pt x="83790" y="837902"/>
                  </a:lnTo>
                  <a:cubicBezTo>
                    <a:pt x="37514" y="837902"/>
                    <a:pt x="0" y="800388"/>
                    <a:pt x="0" y="754112"/>
                  </a:cubicBezTo>
                  <a:lnTo>
                    <a:pt x="0" y="8379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6931" tIns="96931" rIns="96931" bIns="96931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CH" sz="1900" kern="1200" dirty="0" smtClean="0"/>
                <a:t>Erwachsenen-</a:t>
              </a:r>
              <a:r>
                <a:rPr lang="de-CH" sz="1900" kern="1200" dirty="0" err="1" smtClean="0"/>
                <a:t>schutzbehörde</a:t>
              </a:r>
              <a:endParaRPr lang="de-CH" sz="1900" kern="1200" dirty="0"/>
            </a:p>
          </p:txBody>
        </p:sp>
      </p:grpSp>
      <p:sp>
        <p:nvSpPr>
          <p:cNvPr id="17" name="Pfeil in vier Richtungen 16"/>
          <p:cNvSpPr/>
          <p:nvPr/>
        </p:nvSpPr>
        <p:spPr>
          <a:xfrm>
            <a:off x="3727525" y="2813645"/>
            <a:ext cx="1546105" cy="2384008"/>
          </a:xfrm>
          <a:prstGeom prst="quad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5151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752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CH" dirty="0" smtClean="0"/>
              <a:t>Grundsätze des staatlichen Handelns im Kindes- und Erwachsenenschutz</a:t>
            </a:r>
            <a:endParaRPr lang="de-CH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5112568"/>
          </a:xfr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rmAutofit lnSpcReduction="10000"/>
          </a:bodyPr>
          <a:lstStyle/>
          <a:p>
            <a:r>
              <a:rPr lang="de-CH" dirty="0" smtClean="0"/>
              <a:t>Eingriffe in das Selbstbestimmungsrecht müssen rechtmässig, verhältnismässig und überprüfbar sein</a:t>
            </a:r>
          </a:p>
          <a:p>
            <a:r>
              <a:rPr lang="de-CH" dirty="0" smtClean="0"/>
              <a:t>Rechtmässigkeit: 		Gesetzliche Grundlage</a:t>
            </a:r>
          </a:p>
          <a:p>
            <a:pPr marL="0" indent="0">
              <a:buNone/>
            </a:pPr>
            <a:r>
              <a:rPr lang="de-CH" dirty="0"/>
              <a:t>	</a:t>
            </a:r>
            <a:r>
              <a:rPr lang="de-CH" dirty="0" smtClean="0"/>
              <a:t>				korrektes Verfahren</a:t>
            </a:r>
          </a:p>
          <a:p>
            <a:pPr marL="0" indent="0">
              <a:buNone/>
            </a:pPr>
            <a:r>
              <a:rPr lang="de-CH" dirty="0" smtClean="0"/>
              <a:t>					(Rechtliches Gehör)</a:t>
            </a:r>
          </a:p>
          <a:p>
            <a:r>
              <a:rPr lang="de-CH" dirty="0" smtClean="0"/>
              <a:t>Verhältnismässigkeit: 	zielgerichtet und 						angemessen (Evaluation)</a:t>
            </a:r>
          </a:p>
          <a:p>
            <a:r>
              <a:rPr lang="de-CH" dirty="0" smtClean="0"/>
              <a:t>Überprüfbarkeit: 		Rechtsschutz und 						Aufsicht (Fristen)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1923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752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CH" dirty="0" smtClean="0"/>
              <a:t>Das neue Erwachsenenschutzrecht</a:t>
            </a:r>
            <a:br>
              <a:rPr lang="de-CH" dirty="0" smtClean="0"/>
            </a:br>
            <a:r>
              <a:rPr lang="de-CH" b="1" dirty="0" smtClean="0">
                <a:solidFill>
                  <a:schemeClr val="accent3">
                    <a:lumMod val="50000"/>
                  </a:schemeClr>
                </a:solidFill>
              </a:rPr>
              <a:t>Revisionsanliegen</a:t>
            </a:r>
            <a:endParaRPr lang="de-CH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5112568"/>
          </a:xfr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rmAutofit/>
          </a:bodyPr>
          <a:lstStyle/>
          <a:p>
            <a:r>
              <a:rPr lang="de-CH" dirty="0" smtClean="0"/>
              <a:t>Förderung der Selbstbestimmung</a:t>
            </a:r>
          </a:p>
          <a:p>
            <a:r>
              <a:rPr lang="de-CH" dirty="0" smtClean="0"/>
              <a:t>Stärkung der Solidarität in der Familie</a:t>
            </a:r>
          </a:p>
          <a:p>
            <a:r>
              <a:rPr lang="de-CH" dirty="0" smtClean="0"/>
              <a:t>Besserer Schutz von urteilsunfähigen Personen in Einrichtungen</a:t>
            </a:r>
          </a:p>
          <a:p>
            <a:r>
              <a:rPr lang="de-CH" dirty="0" smtClean="0"/>
              <a:t>Massnahmen nach Mass</a:t>
            </a:r>
          </a:p>
          <a:p>
            <a:r>
              <a:rPr lang="de-CH" dirty="0" smtClean="0"/>
              <a:t>Beseitigung von Stigmatisierungen</a:t>
            </a:r>
          </a:p>
          <a:p>
            <a:r>
              <a:rPr lang="de-CH" dirty="0" smtClean="0"/>
              <a:t>Fürsorgerische Unterbringung: Rechtsschutz und Lückenschliessung</a:t>
            </a:r>
          </a:p>
          <a:p>
            <a:r>
              <a:rPr lang="de-CH" dirty="0" smtClean="0"/>
              <a:t>Professionalisierung der Behörde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3607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1211</Words>
  <Application>Microsoft Office PowerPoint</Application>
  <PresentationFormat>Bildschirmpräsentation (4:3)</PresentationFormat>
  <Paragraphs>221</Paragraphs>
  <Slides>33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34" baseType="lpstr">
      <vt:lpstr>Larissa</vt:lpstr>
      <vt:lpstr> Das neue Erwachsenenschutzrecht aus Sicht der Angehörigen </vt:lpstr>
      <vt:lpstr>PowerPoint-Präsentation</vt:lpstr>
      <vt:lpstr>PowerPoint-Präsentation</vt:lpstr>
      <vt:lpstr>PowerPoint-Präsentation</vt:lpstr>
      <vt:lpstr>Die Fragen der Angehörigen</vt:lpstr>
      <vt:lpstr>Das neue Erwachsenenschutzrecht Vision</vt:lpstr>
      <vt:lpstr>Das neue Erwachsenenschutzrecht Vision</vt:lpstr>
      <vt:lpstr>Grundsätze des staatlichen Handelns im Kindes- und Erwachsenenschutz</vt:lpstr>
      <vt:lpstr>Das neue Erwachsenenschutzrecht Revisionsanliegen</vt:lpstr>
      <vt:lpstr>Das neue Erwachsenenschutzrecht Haltung und Sprache</vt:lpstr>
      <vt:lpstr>Das neue Erwachsenenschutzrecht Selbstbestimmung</vt:lpstr>
      <vt:lpstr>Das neue Erwachsenenschutzrecht Familiensolidarität</vt:lpstr>
      <vt:lpstr>Das neue Erwachsenenschutzrecht Beistandschaft - Voraussetzungen</vt:lpstr>
      <vt:lpstr>Das neue Erwachsenenschutzrecht Beistandschaft - Arten</vt:lpstr>
      <vt:lpstr>Das neue Erwachsenenschutzrecht Fürsorgerische Unterbringung Art. 426 ff. ZGB</vt:lpstr>
      <vt:lpstr>Das neue Erwachsenenschutzrecht Behandlung mit und ohne Zustimmung</vt:lpstr>
      <vt:lpstr>Das neue Erwachsenenschutzrecht Fachbehörden</vt:lpstr>
      <vt:lpstr>Gefährdungsmeldung Voraussetzungen</vt:lpstr>
      <vt:lpstr>Gefährdungsmeldung Angaben</vt:lpstr>
      <vt:lpstr>Empfehlungen für Angehörige</vt:lpstr>
      <vt:lpstr>VASK Es gibt viel zu tun:</vt:lpstr>
      <vt:lpstr>Das neue Erwachsenenschutzrecht Kanton Aargau</vt:lpstr>
      <vt:lpstr>Das neue Erwachsenenschutzrecht Kanton Aargau</vt:lpstr>
      <vt:lpstr>Das neue Erwachsenenschutzrecht Kanton Aargau</vt:lpstr>
      <vt:lpstr>Das neue Erwachsenenschutzrecht Kanton Aargau</vt:lpstr>
      <vt:lpstr>Das neue Erwachsenenschutzrecht Kanton Aargau</vt:lpstr>
      <vt:lpstr>Das neue Erwachsenenschutzrecht Kanton Aargau</vt:lpstr>
      <vt:lpstr>Das neue Erwachsenenschutzrecht Kanton Aargau</vt:lpstr>
      <vt:lpstr>Das neue Erwachsenenschutzrecht Kanton Aargau</vt:lpstr>
      <vt:lpstr>Das neue Erwachsenenschutzrecht Kanton Aargau</vt:lpstr>
      <vt:lpstr>Das neue Erwachsenenschutzrecht Kanton Aargau</vt:lpstr>
      <vt:lpstr>Das neue Erwachsenenschutzrecht Kanton Aargau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Theres Meierhofer</dc:creator>
  <cp:lastModifiedBy>Theres Meierhofer</cp:lastModifiedBy>
  <cp:revision>86</cp:revision>
  <cp:lastPrinted>2013-04-22T11:01:45Z</cp:lastPrinted>
  <dcterms:created xsi:type="dcterms:W3CDTF">2011-10-18T11:58:15Z</dcterms:created>
  <dcterms:modified xsi:type="dcterms:W3CDTF">2013-04-25T06:56:28Z</dcterms:modified>
</cp:coreProperties>
</file>